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2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E620-986F-4818-BA4C-53790430ADC7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FA2A-F7E8-415C-AD0E-64E7FFF33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E620-986F-4818-BA4C-53790430ADC7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FA2A-F7E8-415C-AD0E-64E7FFF3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E620-986F-4818-BA4C-53790430ADC7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FA2A-F7E8-415C-AD0E-64E7FFF3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E620-986F-4818-BA4C-53790430ADC7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FA2A-F7E8-415C-AD0E-64E7FFF3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E620-986F-4818-BA4C-53790430ADC7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FA2A-F7E8-415C-AD0E-64E7FFF3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E620-986F-4818-BA4C-53790430ADC7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FA2A-F7E8-415C-AD0E-64E7FFF3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E620-986F-4818-BA4C-53790430ADC7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FA2A-F7E8-415C-AD0E-64E7FFF3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E620-986F-4818-BA4C-53790430ADC7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FA2A-F7E8-415C-AD0E-64E7FFF3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E620-986F-4818-BA4C-53790430ADC7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FA2A-F7E8-415C-AD0E-64E7FFF3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E620-986F-4818-BA4C-53790430ADC7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FA2A-F7E8-415C-AD0E-64E7FFF33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644E620-986F-4818-BA4C-53790430ADC7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19DFA2A-F7E8-415C-AD0E-64E7FFF3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644E620-986F-4818-BA4C-53790430ADC7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19DFA2A-F7E8-415C-AD0E-64E7FFF3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071546"/>
            <a:ext cx="8229600" cy="28575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ЕГЭ - 2012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Правила заполнения бланка регистрации и бланков ответов ЕГЭ участников ЕГЭ</a:t>
            </a:r>
            <a:r>
              <a:rPr lang="ru-RU" dirty="0" smtClean="0"/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357694"/>
            <a:ext cx="8072494" cy="1752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(приложение № 6 к письму Рособрнадзора от 09.04.2009 № 01-74/10-01)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5821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4. Заполнение бланка ответов № 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Бланки ЕГЭ 2009 проект10_в приказ_штрихкоды_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4929222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ланки ЕГЭ 2009 проект5_штрихкоды_1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835824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5448"/>
            <a:ext cx="8858312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Область ответов на задания типа 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средней части бланка ответов № 1 (рис. 7) расположены поля для записи ответов на задания (типа А) с выбором ответа из предложенных вариантов.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ланки ЕГЭ 2009 проект5_штрихкоды_1-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929198"/>
            <a:ext cx="82868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замены ошибочных ответов на задания типа А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00174"/>
            <a:ext cx="7772400" cy="435768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заменить ошибочно отмеченный ответ и поставить другой. Замена ответа осуществляется заполнением соответствующих полей в области замены ошибочных ответов на задания типа А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замены ошибочных ответов на задания типа 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Заменить можно не более 12 (двенадцати) ошибочных ответов по всем заданиям типа А. Для этого в соответствующее поле области замены ошибочных ответов на задания типа А следует внести номер ошибочно заполненного задания, а в строку клеточек внести метку верного ответа. В случае если в поля замены ошибочного ответа внесен несколько раз номер одного и того же задания, то будет учитываться последнее исправление (отсчет сверху вниз и слева направо).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ланки ЕГЭ 2009 проект5_штрихкоды_1-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842968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5448"/>
            <a:ext cx="8543956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ответов на задания типа В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47800"/>
            <a:ext cx="8401080" cy="457200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Ниже области замены ошибочных ответов на задания типа А размещены поля для записи ответов на задания типа В (задания с кратким ответом)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5448"/>
            <a:ext cx="8543956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Область ответов на задания типа 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47800"/>
            <a:ext cx="8472518" cy="457200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Краткий ответ можно давать только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слова, одного целого числа или комбинации букв и цифр,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если в инструкции по выполнению работы не указано, что ответ можно дать с использованием запятых для записи ответа в виде десятичной дроби или в виде перечисления требуемых в задании пунктов.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цифра, буква, запятая или знак минус (если число отрицательное) записывается в отдельную клеточку, строго по образцу из верхней части бланка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Не разрешается использовать при записи ответа на задания типа В никаких иных символов, кроме символов кириллицы, латиницы, арабских цифр, запятой и знака дефис (минус).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472518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Область ответов на задания типа 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47800"/>
            <a:ext cx="8472518" cy="45720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требуется написать термин, состоящих из двух или более слов, то их нужно записать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отдельно – через пробел или дефис (как требуют правила правописания), но не использовать какого-либо разделителя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(запятая и пр.), если в инструкции по выполнению работы не указана другая форма написания ответа на данное задание. 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 таком термине окажется букв больше, чем клеточек в поле для ответа, то вторую часть термина можно писать более убористо. Термин следует писать полностью.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Любые сокращения запрещены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472518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Область ответов на задания типа 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47800"/>
            <a:ext cx="8472518" cy="4572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Если кратким ответом должно быть слово, пропущенное в некотором предложении, то это слово нужно писать в той форме (род, число, падеж и т.п.), в которой оно должно стоять в предложении.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ответов на задания типа В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472518" cy="550070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Если числовой ответ получается в виде дроби, то её следует </a:t>
            </a:r>
            <a:r>
              <a:rPr lang="ru-RU" b="1" i="1" dirty="0" smtClean="0">
                <a:solidFill>
                  <a:srgbClr val="C00000"/>
                </a:solidFill>
              </a:rPr>
              <a:t>округлить до целого числа </a:t>
            </a:r>
            <a:r>
              <a:rPr lang="ru-RU" b="1" i="1" dirty="0" smtClean="0"/>
              <a:t>по правилам округления, если в инструкции по выполнению работы не требуется записать ответ в виде десятичной дроби. Например: 2,3 округляется до 2; 2,5 – до 3; 2,7 – до 3. Это правило должно выполняться для тех заданий, для которых в инструкции по выполнению работы нет указаний, что ответ нужно дать в виде десятичной дроби.</a:t>
            </a:r>
          </a:p>
          <a:p>
            <a:r>
              <a:rPr lang="ru-RU" b="1" i="1" dirty="0" smtClean="0"/>
              <a:t>В ответе, записанном в виде десятичной дроби, в качестве разделителя следует указывать запятую.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Записывать ответ в виде математического выражения или формулы запрещается</a:t>
            </a:r>
            <a:r>
              <a:rPr lang="ru-RU" b="1" i="1" dirty="0" smtClean="0"/>
              <a:t>. Нельзя писать названия единиц измерения (градусы, проценты, метры, тонны и т.д.). Недопустимы заголовки или комментарии к ответу. 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ланки ЕГЭ 2009 проект5_штрихкоды_1-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643446"/>
            <a:ext cx="86439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замены ошибочных ответов на задания типа В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47800"/>
            <a:ext cx="8329642" cy="457200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изменения внесенного в бланк ответов № 1 ответа на задание типа В надо в соответствующих полях замены проставить номер исправляемого задания типа В и записать новое значение верного ответа на указанное задание.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>
                <a:latin typeface="Arial Narrow" pitchFamily="34" charset="0"/>
              </a:rPr>
              <a:t>1</a:t>
            </a:r>
            <a:r>
              <a:rPr lang="ru-RU" sz="3100" b="1" dirty="0" smtClean="0">
                <a:latin typeface="Arial Narrow" pitchFamily="34" charset="0"/>
              </a:rPr>
              <a:t>. </a:t>
            </a:r>
            <a:r>
              <a:rPr lang="ru-RU" sz="3100" b="1" dirty="0" smtClean="0">
                <a:latin typeface="Arial Narrow" pitchFamily="34" charset="0"/>
              </a:rPr>
              <a:t>Основные правила заполнения бланков ЕГЭ</a:t>
            </a: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endParaRPr lang="ru-RU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47800"/>
            <a:ext cx="8258204" cy="4572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Все бланки ЕГЭ заполняются яркими черными чернилами.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Участник ЕГЭ должен изображать каждую цифру и букву во всех заполняемых полях бланка регистрации, бланка ответов № 1 и верхней части бланка ответов № 2, тщательно копируя образец ее написания из строки с образцами написания символов, расположенной в верхней части бланка регистрации и бланка ответов № 1.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ланки ЕГЭ 2009 проект10_в приказ_штрихкоды_2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400300"/>
            <a:ext cx="5629275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Заполнение бланка ответов № 2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5214974"/>
          </a:xfrm>
        </p:spPr>
        <p:txBody>
          <a:bodyPr/>
          <a:lstStyle/>
          <a:p>
            <a:r>
              <a:rPr lang="ru-RU" b="1" i="1" dirty="0" smtClean="0"/>
              <a:t>Бланк ответов № 2 предназначен для записи ответов на задания с развернутым ответом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бланка ответов № 2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472518" cy="4805378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верхней части бланка ответов № 2 расположены вертикальный штрихкод, горизонтальный штрихкод, поля для рукописного занесения информации участником ЕГЭ, а также поля «Дополнительный бланк ответов № 2», «Лист № 1», «Резерв-8», которые участником ЕГЭ не заполняются.</a:t>
            </a:r>
          </a:p>
          <a:p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для заполнения полей верхней части бланка: код региона, код и название предмета, должна соответствовать информации, внесенной в бланк регистрации и бланк ответов № 1.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бланка ответов № 2</a:t>
            </a:r>
            <a:r>
              <a:rPr lang="ru-RU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721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нижней части бланка расположена область записи ответов на </a:t>
            </a:r>
            <a:r>
              <a:rPr lang="ru-RU" b="1" i="1" dirty="0" smtClean="0"/>
              <a:t>задания с ответом в развернутой форме (на задания типа С). В этой области участник ЕГЭ записывает развернутые ответы на соответствующие задания строго в соответствии с требованиями инструкции к КИМ и отдельным заданиям КИМ.</a:t>
            </a:r>
          </a:p>
          <a:p>
            <a:r>
              <a:rPr lang="ru-RU" b="1" i="1" dirty="0" smtClean="0"/>
              <a:t>При </a:t>
            </a:r>
            <a:r>
              <a:rPr lang="ru-RU" b="1" i="1" dirty="0" smtClean="0"/>
              <a:t>недостатке места для ответов на лицевой стороне бланка ответов № 2 участник ЕГЭ может продолжить записи на оборотной стороне бланка, сделав внизу лицевой стороны запись </a:t>
            </a:r>
            <a:r>
              <a:rPr lang="ru-RU" b="1" i="1" dirty="0" smtClean="0">
                <a:solidFill>
                  <a:srgbClr val="C00000"/>
                </a:solidFill>
              </a:rPr>
              <a:t>«смотри на обороте». </a:t>
            </a:r>
            <a:endParaRPr lang="ru-RU" b="1" i="1" dirty="0" smtClean="0"/>
          </a:p>
          <a:p>
            <a:r>
              <a:rPr lang="ru-RU" b="1" i="1" dirty="0" smtClean="0"/>
              <a:t>При недостатке места для ответов на основном бланке ответов № 2 участник ЕГЭ может продолжить записи на </a:t>
            </a:r>
            <a:r>
              <a:rPr lang="ru-RU" b="1" i="1" dirty="0" smtClean="0">
                <a:solidFill>
                  <a:srgbClr val="C00000"/>
                </a:solidFill>
              </a:rPr>
              <a:t>дополнительном бланке ответов № 2</a:t>
            </a:r>
            <a:r>
              <a:rPr lang="ru-RU" b="1" i="1" dirty="0" smtClean="0"/>
              <a:t>, выдаваемом организатором в аудитории по требованию участника в случае, когда на основном бланке ответов № 2 не осталось места.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 случае заполнения дополнительного бланка ответов № 2 при незаполненном основном бланке ответов № 2, ответы, внесенные в дополнительный бланк ответов № 2, оцениваться не будут.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cs typeface="Aharoni" pitchFamily="2" charset="-79"/>
              </a:rPr>
              <a:t>Заполнение дополнительного бланка ответов № 2 </a:t>
            </a:r>
            <a:r>
              <a:rPr lang="ru-RU" i="1" dirty="0" smtClean="0">
                <a:cs typeface="Aharoni" pitchFamily="2" charset="-79"/>
              </a:rPr>
              <a:t/>
            </a:r>
            <a:br>
              <a:rPr lang="ru-RU" i="1" dirty="0" smtClean="0">
                <a:cs typeface="Aharoni" pitchFamily="2" charset="-79"/>
              </a:rPr>
            </a:br>
            <a:endParaRPr lang="ru-RU" i="1" dirty="0"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47800"/>
            <a:ext cx="8258204" cy="457200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Дополнительный бланк ответов № 2 выдается организатором в аудитории по требованию участника ЕГЭ в случае нехватки места для развернутых ответов. </a:t>
            </a:r>
          </a:p>
          <a:p>
            <a:r>
              <a:rPr lang="ru-RU" b="1" i="1" dirty="0" smtClean="0"/>
              <a:t>Информация для заполнения полей верхней части бланка («Код региона», «Код предмета» и «Название предмета») должна полностью совпадать с информацией основного бланка ответов № 2. </a:t>
            </a:r>
          </a:p>
          <a:p>
            <a:r>
              <a:rPr lang="ru-RU" b="1" i="1" dirty="0" smtClean="0"/>
              <a:t>Поле «Резерв-9» не заполняется.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857496"/>
            <a:ext cx="6186502" cy="12251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i="1" dirty="0" smtClean="0">
                <a:latin typeface="Arial Narrow" pitchFamily="34" charset="0"/>
              </a:rPr>
              <a:t>2. Основные правила заполнения бланков ЕГЭ</a:t>
            </a:r>
            <a:r>
              <a:rPr lang="ru-RU" i="1" dirty="0" smtClean="0">
                <a:latin typeface="Arial Narrow" pitchFamily="34" charset="0"/>
              </a:rPr>
              <a:t/>
            </a:r>
            <a:br>
              <a:rPr lang="ru-RU" i="1" dirty="0" smtClean="0">
                <a:latin typeface="Arial Narrow" pitchFamily="34" charset="0"/>
              </a:rPr>
            </a:br>
            <a:endParaRPr lang="ru-RU" i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5007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Категорически запрещается:</a:t>
            </a:r>
          </a:p>
          <a:p>
            <a:r>
              <a:rPr lang="ru-RU" b="1" dirty="0" smtClean="0"/>
              <a:t>делать в полях бланков, вне полей бланков или в полях, заполненных типографским способом, какие-либо записи и пометки, не относящиеся к содержанию полей бланков; </a:t>
            </a:r>
          </a:p>
          <a:p>
            <a:r>
              <a:rPr lang="ru-RU" b="1" dirty="0" smtClean="0"/>
              <a:t>использовать для заполнения бланков цветные ручки вместо черной,  карандаш (даже для черновых записей на бланках), средства для исправления внесенной в бланки информации («замазку» и др.). </a:t>
            </a:r>
          </a:p>
          <a:p>
            <a:r>
              <a:rPr lang="ru-RU" b="1" dirty="0" smtClean="0"/>
              <a:t>На бланках ответов № 1 и № 2, а также на дополнительном бланке ответов № 2 не должно быть пометок, содержащих информацию о личности участника ЕГЭ.</a:t>
            </a:r>
          </a:p>
          <a:p>
            <a:r>
              <a:rPr lang="ru-RU" b="1" dirty="0" smtClean="0"/>
              <a:t>При записи ответов необходимо строго следовать инструкциям по выполнению работы (к группе заданий, отдельным заданиям), указанным в контрольном измерительном материале (далее - КИМ).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анки ЕГЭ 2009 проект10_в приказ_штрихкоды_Р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842968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125272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3. Заполнение бланка регистрации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472518" cy="5091130"/>
          </a:xfrm>
        </p:spPr>
        <p:txBody>
          <a:bodyPr/>
          <a:lstStyle/>
          <a:p>
            <a:r>
              <a:rPr lang="ru-RU" sz="2400" b="1" dirty="0" smtClean="0"/>
              <a:t>В верхней части бланка регистрации (рис. 2) </a:t>
            </a:r>
            <a:r>
              <a:rPr lang="ru-RU" sz="2400" b="1" dirty="0" smtClean="0"/>
              <a:t>расположены: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r>
              <a:rPr lang="ru-RU" sz="2400" b="1" dirty="0" smtClean="0"/>
              <a:t>    </a:t>
            </a:r>
            <a:r>
              <a:rPr lang="ru-RU" sz="2400" b="1" dirty="0" smtClean="0"/>
              <a:t>вертикальный </a:t>
            </a:r>
            <a:r>
              <a:rPr lang="ru-RU" sz="2400" b="1" dirty="0" smtClean="0"/>
              <a:t>и горизонтальный штрихкоды, поля для рукописного занесения информации, строка с образцами написания символов, поле для служебной отметки и резервное поле.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8929718" cy="1285876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Таблица 1. Указание по заполнению полей верхней части бланка регистрации</a:t>
            </a:r>
            <a:endParaRPr lang="ru-RU" sz="24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2586"/>
          <a:ext cx="9144000" cy="57477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33481"/>
                <a:gridCol w="6510519"/>
              </a:tblGrid>
              <a:tr h="638243">
                <a:tc>
                  <a:txBody>
                    <a:bodyPr/>
                    <a:lstStyle/>
                    <a:p>
                      <a:r>
                        <a:rPr lang="ru-RU" dirty="0" smtClean="0"/>
                        <a:t>Поля, заполняемые выпускниками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Указания по заполнению</a:t>
                      </a:r>
                      <a:endParaRPr lang="ru-RU" dirty="0"/>
                    </a:p>
                  </a:txBody>
                  <a:tcPr/>
                </a:tc>
              </a:tr>
              <a:tr h="696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Код региона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Код субъекта Российской Федерации в соответствии с кодировкой федерального справочника субъектов Российской Федерации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119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Код образовательного учреждения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Код образовательного учреждения, в котором обучается выпускник (код образовательного учреждения, в котором поступающий получил пропуск на ЕГЭ), в соответствии с кодировкой, принятой в субъекте Российской Федерации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635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Класс: номер, буква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Информация о классе, в котором обучается выпускник (поступающим не заполняется)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635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Код пункта проведения ЕГЭ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Указывается в соответствии с кодировкой ППЭ внутри субъекта Российской Федерации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355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Номер аудитории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Номер аудитории, в которой проходит ЕГЭ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355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Дата проведения ЕГЭ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Дата проведения ЕГЭ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600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Код предмета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Указывается в соответствии с принятой кодировкой (см. табл. 2)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635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Название предмета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Название предмета, по которому проводится ЕГЭ (возможно в сокращении)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ланки ЕГЭ 2009 проект5_штрихкоды_Р-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91440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Сведения об участнике единого государственного экзамена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В средней части бланка регистрации (рис. 3) расположены поля для записи сведений об участнике ЕГЭ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486780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>Указания по заполнению полей «Сведения об участнике ЕГЭ»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06577"/>
          <a:ext cx="9144000" cy="54514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9807"/>
                <a:gridCol w="7194193"/>
              </a:tblGrid>
              <a:tr h="1411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Поля, самостоятельно заполняемые участником ЕГЭ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Указания по заполнению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538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Фамилия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 rowSpan="3"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Вносится информация из документа, удостоверяющего личность участника ЕГЭ, в соответствии с законодательством Российской Федерации</a:t>
                      </a:r>
                      <a:endParaRPr lang="ru-RU" sz="1800" dirty="0"/>
                    </a:p>
                  </a:txBody>
                  <a:tcPr/>
                </a:tc>
              </a:tr>
              <a:tr h="538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Имя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8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Отчество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9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Документ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733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Серия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В поле записываются арабские цифры серии без пробелов. Например: 4600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733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Номер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Записываются арабские цифры номера без пробелов. Например: 918762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538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Пол (Ж или М)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Ставится метка в соответствующем поле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~1\Svetlana\LOCALS~1\Temp\Rar$DR03.954\Бланки ЕГЭ 2009 проект9_штрихкоды_Р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885831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Краткая инструкция по определению целостности индивидуального комплекта участника ЕГЭ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В средней части бланка регистрации также расположена краткая инструкция по определению целостности индивидуального комплекта участника ЕГЭ (рис. 4)  и поле для подписи участника ЕГЭ.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для отметок организатора в аудитории о фактах удаления участника ЕГЭ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В нижней части бланка регистрации расположена область для отметок организатора в аудитории </a:t>
            </a:r>
          </a:p>
          <a:p>
            <a:endParaRPr lang="ru-RU" dirty="0"/>
          </a:p>
        </p:txBody>
      </p:sp>
      <p:pic>
        <p:nvPicPr>
          <p:cNvPr id="4" name="Рисунок 3" descr="C:\DOCUME~1\Svetlana\LOCALS~1\Temp\Rar$DR03.954\Бланки ЕГЭ 2009 проект9_штрихкоды_Р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3714752"/>
            <a:ext cx="885831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142</TotalTime>
  <Words>1411</Words>
  <Application>Microsoft Office PowerPoint</Application>
  <PresentationFormat>Экран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Модульная</vt:lpstr>
      <vt:lpstr>ЕГЭ - 2012   Правила заполнения бланка регистрации и бланков ответов ЕГЭ участников ЕГЭ  </vt:lpstr>
      <vt:lpstr>1. Основные правила заполнения бланков ЕГЭ </vt:lpstr>
      <vt:lpstr>2. Основные правила заполнения бланков ЕГЭ </vt:lpstr>
      <vt:lpstr>3. Заполнение бланка регистрации </vt:lpstr>
      <vt:lpstr>Таблица 1. Указание по заполнению полей верхней части бланка регистрации</vt:lpstr>
      <vt:lpstr>Сведения об участнике единого государственного экзамена</vt:lpstr>
      <vt:lpstr>Указания по заполнению полей «Сведения об участнике ЕГЭ» </vt:lpstr>
      <vt:lpstr>Краткая инструкция по определению целостности индивидуального комплекта участника ЕГЭ </vt:lpstr>
      <vt:lpstr>Область для отметок организатора в аудитории о фактах удаления участника ЕГЭ</vt:lpstr>
      <vt:lpstr>4. Заполнение бланка ответов № 1 </vt:lpstr>
      <vt:lpstr> Область ответов на задания типа А</vt:lpstr>
      <vt:lpstr>Область замены ошибочных ответов на задания типа А </vt:lpstr>
      <vt:lpstr>Область замены ошибочных ответов на задания типа А</vt:lpstr>
      <vt:lpstr>Область ответов на задания типа В </vt:lpstr>
      <vt:lpstr>Область ответов на задания типа В </vt:lpstr>
      <vt:lpstr>Область ответов на задания типа В </vt:lpstr>
      <vt:lpstr>Область ответов на задания типа В </vt:lpstr>
      <vt:lpstr>Область ответов на задания типа В </vt:lpstr>
      <vt:lpstr>Область замены ошибочных ответов на задания типа В</vt:lpstr>
      <vt:lpstr>Заполнение бланка ответов № 2 </vt:lpstr>
      <vt:lpstr>Заполнение бланка ответов № 2 </vt:lpstr>
      <vt:lpstr>Заполнение бланка ответов № 2 </vt:lpstr>
      <vt:lpstr>Заполнение дополнительного бланка ответов № 2 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- 2012   Правила заполнения бланка регистрации и бланков ответов участников ЕГЭ</dc:title>
  <dc:creator>Наталья</dc:creator>
  <cp:lastModifiedBy>Наталья</cp:lastModifiedBy>
  <cp:revision>14</cp:revision>
  <dcterms:created xsi:type="dcterms:W3CDTF">2011-11-30T04:20:21Z</dcterms:created>
  <dcterms:modified xsi:type="dcterms:W3CDTF">2011-11-30T11:13:27Z</dcterms:modified>
</cp:coreProperties>
</file>