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93" r:id="rId2"/>
    <p:sldId id="402" r:id="rId3"/>
    <p:sldId id="406" r:id="rId4"/>
    <p:sldId id="403" r:id="rId5"/>
    <p:sldId id="404" r:id="rId6"/>
    <p:sldId id="405" r:id="rId7"/>
    <p:sldId id="407" r:id="rId8"/>
    <p:sldId id="408" r:id="rId9"/>
    <p:sldId id="409" r:id="rId10"/>
    <p:sldId id="410" r:id="rId11"/>
    <p:sldId id="411" r:id="rId12"/>
    <p:sldId id="412" r:id="rId13"/>
    <p:sldId id="413" r:id="rId14"/>
  </p:sldIdLst>
  <p:sldSz cx="9144000" cy="6858000" type="screen4x3"/>
  <p:notesSz cx="6669088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6547" autoAdjust="0"/>
    <p:restoredTop sz="95740" autoAdjust="0"/>
  </p:normalViewPr>
  <p:slideViewPr>
    <p:cSldViewPr>
      <p:cViewPr>
        <p:scale>
          <a:sx n="73" d="100"/>
          <a:sy n="73" d="100"/>
        </p:scale>
        <p:origin x="-804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0160305-E78A-4A35-A715-2782CE50C9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174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C768B50-F612-4F82-AB86-A89322BA18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6370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E984F-1340-4A83-8CCA-BEF8808C13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0716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2F6D5-FC3A-477D-B029-4C54A4B820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2193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24F90-AC7F-4ACC-AAE5-D4D616F798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3089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9786F-D22F-4781-AA97-27E8F48B3A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8037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8822A-CDAE-4B49-9A2E-4EE393954C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9793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2BDF9-6EEB-4C62-95A9-E669725A53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9828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47FA2-AEDC-4840-B6BA-709EECAA5C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446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CBA08-A73A-47A4-BB80-F64D9CA2F0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460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5379B-D6A7-41A5-8C21-E778F0B799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186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F17B1-30FC-4FF3-A717-EE66E0AF19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477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3D108-562B-4E97-9C2D-2119B0BCB5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3198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DC699-244E-4987-B99E-5592C36C58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7511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A125D9B3-3703-4C67-963C-1AB31EFC12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30188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6150" y="7938"/>
            <a:ext cx="8234363" cy="757237"/>
          </a:xfrm>
          <a:prstGeom prst="rect">
            <a:avLst/>
          </a:prstGeom>
          <a:gradFill>
            <a:gsLst>
              <a:gs pos="47000">
                <a:srgbClr val="0066FF"/>
              </a:gs>
              <a:gs pos="26000">
                <a:schemeClr val="tx2">
                  <a:lumMod val="60000"/>
                  <a:lumOff val="40000"/>
                </a:schemeClr>
              </a:gs>
              <a:gs pos="0">
                <a:srgbClr val="2146BD"/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Заголовок 8"/>
          <p:cNvSpPr txBox="1">
            <a:spLocks/>
          </p:cNvSpPr>
          <p:nvPr/>
        </p:nvSpPr>
        <p:spPr>
          <a:xfrm>
            <a:off x="1004888" y="1236663"/>
            <a:ext cx="7913687" cy="2452687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39688" y="33338"/>
            <a:ext cx="708026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10000">
                <a:srgbClr val="D3F7F9"/>
              </a:gs>
              <a:gs pos="32000">
                <a:srgbClr val="21D6E0"/>
              </a:gs>
              <a:gs pos="64000">
                <a:srgbClr val="0087E6"/>
              </a:gs>
              <a:gs pos="100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98513" y="7938"/>
            <a:ext cx="106362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10000">
                <a:srgbClr val="D3F7F9"/>
              </a:gs>
              <a:gs pos="32000">
                <a:srgbClr val="21D6E0"/>
              </a:gs>
              <a:gs pos="64000">
                <a:srgbClr val="0087E6"/>
              </a:gs>
              <a:gs pos="100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4460876" y="2163762"/>
            <a:ext cx="119062" cy="8964613"/>
          </a:xfrm>
          <a:prstGeom prst="rect">
            <a:avLst/>
          </a:prstGeom>
          <a:gradFill>
            <a:gsLst>
              <a:gs pos="0">
                <a:schemeClr val="bg1"/>
              </a:gs>
              <a:gs pos="24000">
                <a:srgbClr val="0066FF"/>
              </a:gs>
              <a:gs pos="48000">
                <a:srgbClr val="21D6E0"/>
              </a:gs>
              <a:gs pos="75000">
                <a:srgbClr val="0087E6"/>
              </a:gs>
              <a:gs pos="99583">
                <a:schemeClr val="bg1"/>
              </a:gs>
              <a:gs pos="87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5400000">
            <a:off x="4484688" y="1993900"/>
            <a:ext cx="60325" cy="8963025"/>
          </a:xfrm>
          <a:prstGeom prst="rect">
            <a:avLst/>
          </a:prstGeom>
          <a:gradFill>
            <a:gsLst>
              <a:gs pos="0">
                <a:schemeClr val="bg1"/>
              </a:gs>
              <a:gs pos="24000">
                <a:srgbClr val="0066FF"/>
              </a:gs>
              <a:gs pos="48000">
                <a:srgbClr val="21D6E0"/>
              </a:gs>
              <a:gs pos="75000">
                <a:srgbClr val="0087E6"/>
              </a:gs>
              <a:gs pos="99583">
                <a:schemeClr val="bg1"/>
              </a:gs>
              <a:gs pos="87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8" name="Picture 2" descr="D:\Виталий Поляков\картинки рисунки\Logo_DES.pn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3338" y="97113"/>
            <a:ext cx="764704" cy="76470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469228" y="2164140"/>
            <a:ext cx="6985000" cy="1200329"/>
          </a:xfrm>
          <a:prstGeom prst="rect">
            <a:avLst/>
          </a:prstGeom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ГИА - 2012</a:t>
            </a:r>
            <a:endParaRPr lang="ru-RU" sz="72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81217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46150" y="-854"/>
            <a:ext cx="8234363" cy="757237"/>
          </a:xfrm>
          <a:prstGeom prst="rect">
            <a:avLst/>
          </a:prstGeom>
          <a:gradFill>
            <a:gsLst>
              <a:gs pos="64000">
                <a:srgbClr val="0066FF"/>
              </a:gs>
              <a:gs pos="26000">
                <a:schemeClr val="tx2">
                  <a:lumMod val="60000"/>
                  <a:lumOff val="40000"/>
                </a:schemeClr>
              </a:gs>
              <a:gs pos="0">
                <a:srgbClr val="2146BD"/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-39688" y="33338"/>
            <a:ext cx="708026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10000">
                <a:srgbClr val="D3F7F9"/>
              </a:gs>
              <a:gs pos="32000">
                <a:srgbClr val="21D6E0"/>
              </a:gs>
              <a:gs pos="64000">
                <a:srgbClr val="0087E6"/>
              </a:gs>
              <a:gs pos="100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98513" y="7938"/>
            <a:ext cx="106362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10000">
                <a:srgbClr val="D3F7F9"/>
              </a:gs>
              <a:gs pos="32000">
                <a:srgbClr val="21D6E0"/>
              </a:gs>
              <a:gs pos="64000">
                <a:srgbClr val="0087E6"/>
              </a:gs>
              <a:gs pos="100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4385469" y="2223293"/>
            <a:ext cx="120650" cy="8964613"/>
          </a:xfrm>
          <a:prstGeom prst="rect">
            <a:avLst/>
          </a:prstGeom>
          <a:gradFill>
            <a:gsLst>
              <a:gs pos="0">
                <a:schemeClr val="bg1"/>
              </a:gs>
              <a:gs pos="24000">
                <a:srgbClr val="0066FF"/>
              </a:gs>
              <a:gs pos="48000">
                <a:srgbClr val="21D6E0"/>
              </a:gs>
              <a:gs pos="75000">
                <a:srgbClr val="0087E6"/>
              </a:gs>
              <a:gs pos="99583">
                <a:schemeClr val="bg1"/>
              </a:gs>
              <a:gs pos="87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5400000">
            <a:off x="4414837" y="2073275"/>
            <a:ext cx="60325" cy="8963026"/>
          </a:xfrm>
          <a:prstGeom prst="rect">
            <a:avLst/>
          </a:prstGeom>
          <a:gradFill>
            <a:gsLst>
              <a:gs pos="0">
                <a:schemeClr val="bg1"/>
              </a:gs>
              <a:gs pos="24000">
                <a:srgbClr val="0066FF"/>
              </a:gs>
              <a:gs pos="48000">
                <a:srgbClr val="21D6E0"/>
              </a:gs>
              <a:gs pos="75000">
                <a:srgbClr val="0087E6"/>
              </a:gs>
              <a:gs pos="99583">
                <a:schemeClr val="bg1"/>
              </a:gs>
              <a:gs pos="87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7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3813" y="115888"/>
            <a:ext cx="76835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42910" y="0"/>
            <a:ext cx="83582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800" b="1" dirty="0" smtClean="0"/>
              <a:t>Перечень профилей, открываемых в общеобразовательных учреждениях Краснодарского края в 2012-2013 учебном году, и перечень предметов для сдачи профильных экзаменов</a:t>
            </a: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14348" y="877888"/>
            <a:ext cx="8277252" cy="564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30188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spcAft>
                <a:spcPts val="600"/>
              </a:spcAft>
              <a:buNone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/>
              <a:t> </a:t>
            </a:r>
          </a:p>
          <a:p>
            <a:endParaRPr lang="ru-RU" sz="24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000100" y="1000108"/>
          <a:ext cx="8143900" cy="559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4739"/>
                <a:gridCol w="5209161"/>
              </a:tblGrid>
              <a:tr h="370840">
                <a:tc>
                  <a:txBody>
                    <a:bodyPr/>
                    <a:lstStyle/>
                    <a:p>
                      <a:pPr marL="6737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Профиль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30" dirty="0">
                          <a:latin typeface="Times New Roman"/>
                          <a:ea typeface="Times New Roman"/>
                          <a:cs typeface="Times New Roman"/>
                        </a:rPr>
                        <a:t>Профильные предметы по выбору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863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(два из предложенных)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Естественнонаучный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89230" indent="-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30" dirty="0">
                          <a:latin typeface="Times New Roman"/>
                          <a:ea typeface="Times New Roman"/>
                          <a:cs typeface="Times New Roman"/>
                        </a:rPr>
                        <a:t>Химия, биология, физика, география,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информатика и ИКТ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30" dirty="0">
                          <a:latin typeface="Times New Roman"/>
                          <a:ea typeface="Times New Roman"/>
                          <a:cs typeface="Times New Roman"/>
                        </a:rPr>
                        <a:t>Естественно-математический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48895" indent="-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5" dirty="0">
                          <a:latin typeface="Times New Roman"/>
                          <a:ea typeface="Times New Roman"/>
                          <a:cs typeface="Times New Roman"/>
                        </a:rPr>
                        <a:t>Химия, биология, физика, информатика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 ИКТ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Социально-экономический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587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30" dirty="0">
                          <a:latin typeface="Times New Roman"/>
                          <a:ea typeface="Times New Roman"/>
                          <a:cs typeface="Times New Roman"/>
                        </a:rPr>
                        <a:t>Обществознание, география, история,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иностранный язык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Социально-гуманитарный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30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30" dirty="0">
                          <a:latin typeface="Times New Roman"/>
                          <a:ea typeface="Times New Roman"/>
                          <a:cs typeface="Times New Roman"/>
                        </a:rPr>
                        <a:t>Обществознание, история, литература,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иностранный язык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Социально-педагогический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472440" indent="-6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5" dirty="0">
                          <a:latin typeface="Times New Roman"/>
                          <a:ea typeface="Times New Roman"/>
                          <a:cs typeface="Times New Roman"/>
                        </a:rPr>
                        <a:t>Литература, иностранный язык,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обществознание, история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Филологический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374650" indent="-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5" dirty="0">
                          <a:latin typeface="Times New Roman"/>
                          <a:ea typeface="Times New Roman"/>
                          <a:cs typeface="Times New Roman"/>
                        </a:rPr>
                        <a:t>Иностранный язык, русский язык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(устно), история, литература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Гуманитарный</a:t>
                      </a:r>
                      <a:endParaRPr lang="ru-RU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28270" indent="-6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25" dirty="0">
                          <a:latin typeface="Times New Roman"/>
                          <a:ea typeface="Times New Roman"/>
                          <a:cs typeface="Times New Roman"/>
                        </a:rPr>
                        <a:t>Литература, обществознание, история, </a:t>
                      </a: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иностранный язык</a:t>
                      </a:r>
                      <a:endParaRPr lang="ru-RU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30" dirty="0">
                          <a:latin typeface="Times New Roman"/>
                          <a:ea typeface="Times New Roman"/>
                          <a:cs typeface="Times New Roman"/>
                        </a:rPr>
                        <a:t>Экономико-математический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5" dirty="0">
                          <a:latin typeface="Times New Roman"/>
                          <a:ea typeface="Times New Roman"/>
                          <a:cs typeface="Times New Roman"/>
                        </a:rPr>
                        <a:t>Обществознание, география, физика, </a:t>
                      </a:r>
                      <a:r>
                        <a:rPr lang="ru-RU" sz="1600" spc="-30" dirty="0">
                          <a:latin typeface="Times New Roman"/>
                          <a:ea typeface="Times New Roman"/>
                          <a:cs typeface="Times New Roman"/>
                        </a:rPr>
                        <a:t>информатика и ИКТ, иностранный язык,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геометрия (устно)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Физико-математический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5867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Физика, информатика и ИКТ, геометрия (устно)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Физико-химический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30" dirty="0">
                          <a:latin typeface="Times New Roman"/>
                          <a:ea typeface="Times New Roman"/>
                          <a:cs typeface="Times New Roman"/>
                        </a:rPr>
                        <a:t>Физика, химия, информатика и ИКТ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5943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Химико-биологический, медико-биологический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Химия, биология, физика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121017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46150" y="-854"/>
            <a:ext cx="8234363" cy="757237"/>
          </a:xfrm>
          <a:prstGeom prst="rect">
            <a:avLst/>
          </a:prstGeom>
          <a:gradFill>
            <a:gsLst>
              <a:gs pos="64000">
                <a:srgbClr val="0066FF"/>
              </a:gs>
              <a:gs pos="26000">
                <a:schemeClr val="tx2">
                  <a:lumMod val="60000"/>
                  <a:lumOff val="40000"/>
                </a:schemeClr>
              </a:gs>
              <a:gs pos="0">
                <a:srgbClr val="2146BD"/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-39688" y="33338"/>
            <a:ext cx="708026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10000">
                <a:srgbClr val="D3F7F9"/>
              </a:gs>
              <a:gs pos="32000">
                <a:srgbClr val="21D6E0"/>
              </a:gs>
              <a:gs pos="64000">
                <a:srgbClr val="0087E6"/>
              </a:gs>
              <a:gs pos="100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98513" y="7938"/>
            <a:ext cx="106362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10000">
                <a:srgbClr val="D3F7F9"/>
              </a:gs>
              <a:gs pos="32000">
                <a:srgbClr val="21D6E0"/>
              </a:gs>
              <a:gs pos="64000">
                <a:srgbClr val="0087E6"/>
              </a:gs>
              <a:gs pos="100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4385469" y="2223293"/>
            <a:ext cx="120650" cy="8964613"/>
          </a:xfrm>
          <a:prstGeom prst="rect">
            <a:avLst/>
          </a:prstGeom>
          <a:gradFill>
            <a:gsLst>
              <a:gs pos="0">
                <a:schemeClr val="bg1"/>
              </a:gs>
              <a:gs pos="24000">
                <a:srgbClr val="0066FF"/>
              </a:gs>
              <a:gs pos="48000">
                <a:srgbClr val="21D6E0"/>
              </a:gs>
              <a:gs pos="75000">
                <a:srgbClr val="0087E6"/>
              </a:gs>
              <a:gs pos="99583">
                <a:schemeClr val="bg1"/>
              </a:gs>
              <a:gs pos="87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5400000">
            <a:off x="4414837" y="2073275"/>
            <a:ext cx="60325" cy="8963026"/>
          </a:xfrm>
          <a:prstGeom prst="rect">
            <a:avLst/>
          </a:prstGeom>
          <a:gradFill>
            <a:gsLst>
              <a:gs pos="0">
                <a:schemeClr val="bg1"/>
              </a:gs>
              <a:gs pos="24000">
                <a:srgbClr val="0066FF"/>
              </a:gs>
              <a:gs pos="48000">
                <a:srgbClr val="21D6E0"/>
              </a:gs>
              <a:gs pos="75000">
                <a:srgbClr val="0087E6"/>
              </a:gs>
              <a:gs pos="99583">
                <a:schemeClr val="bg1"/>
              </a:gs>
              <a:gs pos="87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7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3813" y="115888"/>
            <a:ext cx="76835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31913" y="133290"/>
            <a:ext cx="7812087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800" dirty="0" smtClean="0"/>
              <a:t>В соответствии с письмом Федеральной службы по надзору в сфере образования и науки </a:t>
            </a:r>
            <a:r>
              <a:rPr lang="ru-RU" sz="1800" b="1" dirty="0" smtClean="0"/>
              <a:t>от 11.10.2011 г. № 02-120</a:t>
            </a:r>
            <a:endPara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14348" y="877888"/>
            <a:ext cx="8277252" cy="564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30188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spcAft>
                <a:spcPts val="600"/>
              </a:spcAft>
              <a:buNone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/>
              <a:t> Обязательные письменные экзамены </a:t>
            </a:r>
            <a:r>
              <a:rPr lang="ru-RU" sz="2400" i="1" u="sng" dirty="0" smtClean="0"/>
              <a:t>по русскому языку и математике</a:t>
            </a:r>
            <a:r>
              <a:rPr lang="ru-RU" sz="2400" dirty="0" smtClean="0"/>
              <a:t> выпускники </a:t>
            </a:r>
            <a:r>
              <a:rPr lang="en-US" sz="2400" dirty="0" smtClean="0"/>
              <a:t>IX </a:t>
            </a:r>
            <a:r>
              <a:rPr lang="ru-RU" sz="2400" dirty="0" smtClean="0"/>
              <a:t>классов </a:t>
            </a:r>
            <a:r>
              <a:rPr lang="ru-RU" sz="2400" i="1" u="sng" dirty="0" smtClean="0"/>
              <a:t>всех муниципальных</a:t>
            </a:r>
            <a:r>
              <a:rPr lang="ru-RU" sz="2400" dirty="0" smtClean="0"/>
              <a:t> учреждений </a:t>
            </a:r>
            <a:r>
              <a:rPr lang="ru-RU" sz="2400" dirty="0" err="1" smtClean="0"/>
              <a:t>Усть-Лабинского</a:t>
            </a:r>
            <a:r>
              <a:rPr lang="ru-RU" sz="2400" dirty="0" smtClean="0"/>
              <a:t> района (</a:t>
            </a:r>
            <a:r>
              <a:rPr lang="ru-RU" sz="2400" i="1" dirty="0" smtClean="0"/>
              <a:t>основных и средних</a:t>
            </a:r>
            <a:r>
              <a:rPr lang="ru-RU" sz="2400" dirty="0" smtClean="0"/>
              <a:t> </a:t>
            </a:r>
            <a:r>
              <a:rPr lang="ru-RU" sz="2400" i="1" dirty="0" smtClean="0"/>
              <a:t>школ</a:t>
            </a:r>
            <a:r>
              <a:rPr lang="ru-RU" sz="2400" dirty="0" smtClean="0"/>
              <a:t>,  </a:t>
            </a:r>
            <a:r>
              <a:rPr lang="ru-RU" sz="2400" i="1" dirty="0" smtClean="0"/>
              <a:t>гимназии</a:t>
            </a:r>
            <a:r>
              <a:rPr lang="ru-RU" sz="2400" dirty="0" smtClean="0"/>
              <a:t>) </a:t>
            </a:r>
            <a:r>
              <a:rPr lang="ru-RU" sz="2400" i="1" u="sng" dirty="0" smtClean="0">
                <a:solidFill>
                  <a:srgbClr val="C00000"/>
                </a:solidFill>
              </a:rPr>
              <a:t>сдают в новой форме.</a:t>
            </a:r>
            <a:endParaRPr lang="ru-RU" sz="2400" dirty="0" smtClean="0">
              <a:solidFill>
                <a:srgbClr val="C00000"/>
              </a:solidFill>
            </a:endParaRPr>
          </a:p>
          <a:p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7121017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46150" y="-854"/>
            <a:ext cx="8234363" cy="757237"/>
          </a:xfrm>
          <a:prstGeom prst="rect">
            <a:avLst/>
          </a:prstGeom>
          <a:gradFill>
            <a:gsLst>
              <a:gs pos="64000">
                <a:srgbClr val="0066FF"/>
              </a:gs>
              <a:gs pos="26000">
                <a:schemeClr val="tx2">
                  <a:lumMod val="60000"/>
                  <a:lumOff val="40000"/>
                </a:schemeClr>
              </a:gs>
              <a:gs pos="0">
                <a:srgbClr val="2146BD"/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-39688" y="33338"/>
            <a:ext cx="708026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10000">
                <a:srgbClr val="D3F7F9"/>
              </a:gs>
              <a:gs pos="32000">
                <a:srgbClr val="21D6E0"/>
              </a:gs>
              <a:gs pos="64000">
                <a:srgbClr val="0087E6"/>
              </a:gs>
              <a:gs pos="100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98513" y="7938"/>
            <a:ext cx="106362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10000">
                <a:srgbClr val="D3F7F9"/>
              </a:gs>
              <a:gs pos="32000">
                <a:srgbClr val="21D6E0"/>
              </a:gs>
              <a:gs pos="64000">
                <a:srgbClr val="0087E6"/>
              </a:gs>
              <a:gs pos="100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4385469" y="2223293"/>
            <a:ext cx="120650" cy="8964613"/>
          </a:xfrm>
          <a:prstGeom prst="rect">
            <a:avLst/>
          </a:prstGeom>
          <a:gradFill>
            <a:gsLst>
              <a:gs pos="0">
                <a:schemeClr val="bg1"/>
              </a:gs>
              <a:gs pos="24000">
                <a:srgbClr val="0066FF"/>
              </a:gs>
              <a:gs pos="48000">
                <a:srgbClr val="21D6E0"/>
              </a:gs>
              <a:gs pos="75000">
                <a:srgbClr val="0087E6"/>
              </a:gs>
              <a:gs pos="99583">
                <a:schemeClr val="bg1"/>
              </a:gs>
              <a:gs pos="87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5400000">
            <a:off x="4414837" y="2073275"/>
            <a:ext cx="60325" cy="8963026"/>
          </a:xfrm>
          <a:prstGeom prst="rect">
            <a:avLst/>
          </a:prstGeom>
          <a:gradFill>
            <a:gsLst>
              <a:gs pos="0">
                <a:schemeClr val="bg1"/>
              </a:gs>
              <a:gs pos="24000">
                <a:srgbClr val="0066FF"/>
              </a:gs>
              <a:gs pos="48000">
                <a:srgbClr val="21D6E0"/>
              </a:gs>
              <a:gs pos="75000">
                <a:srgbClr val="0087E6"/>
              </a:gs>
              <a:gs pos="99583">
                <a:schemeClr val="bg1"/>
              </a:gs>
              <a:gs pos="87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7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3813" y="115888"/>
            <a:ext cx="76835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31913" y="133290"/>
            <a:ext cx="7812087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800" dirty="0" smtClean="0"/>
              <a:t>В соответствии с письмом Федеральной службы по надзору в сфере образования и науки </a:t>
            </a:r>
            <a:r>
              <a:rPr lang="ru-RU" sz="1800" b="1" dirty="0" smtClean="0"/>
              <a:t>от 11.10.2011 г. № 02-120</a:t>
            </a:r>
            <a:endPara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14348" y="877888"/>
            <a:ext cx="8277252" cy="564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30188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spcAft>
                <a:spcPts val="600"/>
              </a:spcAft>
              <a:buNone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/>
              <a:t> </a:t>
            </a:r>
            <a:r>
              <a:rPr lang="ru-RU" sz="2400" b="1" dirty="0" smtClean="0"/>
              <a:t>Предметы по выбору</a:t>
            </a:r>
            <a:r>
              <a:rPr lang="ru-RU" sz="2400" dirty="0" smtClean="0"/>
              <a:t> в новой форме могут сдавать выпускники </a:t>
            </a:r>
            <a:r>
              <a:rPr lang="en-US" sz="2400" dirty="0" smtClean="0"/>
              <a:t>IX</a:t>
            </a:r>
            <a:r>
              <a:rPr lang="ru-RU" sz="2400" dirty="0" smtClean="0"/>
              <a:t> классов:</a:t>
            </a:r>
          </a:p>
          <a:p>
            <a:endParaRPr lang="ru-RU" sz="2400" dirty="0" smtClean="0"/>
          </a:p>
          <a:p>
            <a:r>
              <a:rPr lang="ru-RU" sz="2400" b="1" i="1" dirty="0" smtClean="0"/>
              <a:t>желающие продолжить обучение в профильных классах</a:t>
            </a:r>
            <a:r>
              <a:rPr lang="ru-RU" sz="2400" dirty="0" smtClean="0"/>
              <a:t> </a:t>
            </a:r>
            <a:r>
              <a:rPr lang="en-US" sz="2400" dirty="0" smtClean="0"/>
              <a:t>III</a:t>
            </a:r>
            <a:r>
              <a:rPr lang="ru-RU" sz="2400" dirty="0" smtClean="0"/>
              <a:t> ступени общего образования (два экзамена по выбору по предметам, соответствующим профилю обучения);</a:t>
            </a:r>
          </a:p>
          <a:p>
            <a:endParaRPr lang="ru-RU" sz="2400" dirty="0" smtClean="0"/>
          </a:p>
          <a:p>
            <a:r>
              <a:rPr lang="ru-RU" sz="2400" b="1" i="1" dirty="0" smtClean="0"/>
              <a:t>планирующие поступать в учреждения СПО;</a:t>
            </a:r>
          </a:p>
          <a:p>
            <a:endParaRPr lang="ru-RU" sz="2400" b="1" i="1" dirty="0" smtClean="0"/>
          </a:p>
          <a:p>
            <a:r>
              <a:rPr lang="ru-RU" sz="2400" b="1" i="1" dirty="0" smtClean="0"/>
              <a:t>желающие </a:t>
            </a:r>
            <a:r>
              <a:rPr lang="ru-RU" sz="2400" dirty="0" smtClean="0"/>
              <a:t>сдать экзамены в новой форме.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7121017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46150" y="-854"/>
            <a:ext cx="8234363" cy="757237"/>
          </a:xfrm>
          <a:prstGeom prst="rect">
            <a:avLst/>
          </a:prstGeom>
          <a:gradFill>
            <a:gsLst>
              <a:gs pos="64000">
                <a:srgbClr val="0066FF"/>
              </a:gs>
              <a:gs pos="26000">
                <a:schemeClr val="tx2">
                  <a:lumMod val="60000"/>
                  <a:lumOff val="40000"/>
                </a:schemeClr>
              </a:gs>
              <a:gs pos="0">
                <a:srgbClr val="2146BD"/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-39688" y="33338"/>
            <a:ext cx="708026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10000">
                <a:srgbClr val="D3F7F9"/>
              </a:gs>
              <a:gs pos="32000">
                <a:srgbClr val="21D6E0"/>
              </a:gs>
              <a:gs pos="64000">
                <a:srgbClr val="0087E6"/>
              </a:gs>
              <a:gs pos="100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98513" y="7938"/>
            <a:ext cx="106362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10000">
                <a:srgbClr val="D3F7F9"/>
              </a:gs>
              <a:gs pos="32000">
                <a:srgbClr val="21D6E0"/>
              </a:gs>
              <a:gs pos="64000">
                <a:srgbClr val="0087E6"/>
              </a:gs>
              <a:gs pos="100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4385469" y="2223293"/>
            <a:ext cx="120650" cy="8964613"/>
          </a:xfrm>
          <a:prstGeom prst="rect">
            <a:avLst/>
          </a:prstGeom>
          <a:gradFill>
            <a:gsLst>
              <a:gs pos="0">
                <a:schemeClr val="bg1"/>
              </a:gs>
              <a:gs pos="24000">
                <a:srgbClr val="0066FF"/>
              </a:gs>
              <a:gs pos="48000">
                <a:srgbClr val="21D6E0"/>
              </a:gs>
              <a:gs pos="75000">
                <a:srgbClr val="0087E6"/>
              </a:gs>
              <a:gs pos="99583">
                <a:schemeClr val="bg1"/>
              </a:gs>
              <a:gs pos="87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5400000">
            <a:off x="4414837" y="2073275"/>
            <a:ext cx="60325" cy="8963026"/>
          </a:xfrm>
          <a:prstGeom prst="rect">
            <a:avLst/>
          </a:prstGeom>
          <a:gradFill>
            <a:gsLst>
              <a:gs pos="0">
                <a:schemeClr val="bg1"/>
              </a:gs>
              <a:gs pos="24000">
                <a:srgbClr val="0066FF"/>
              </a:gs>
              <a:gs pos="48000">
                <a:srgbClr val="21D6E0"/>
              </a:gs>
              <a:gs pos="75000">
                <a:srgbClr val="0087E6"/>
              </a:gs>
              <a:gs pos="99583">
                <a:schemeClr val="bg1"/>
              </a:gs>
              <a:gs pos="87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7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3813" y="115888"/>
            <a:ext cx="76835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31913" y="133290"/>
            <a:ext cx="7812087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800" dirty="0" smtClean="0"/>
              <a:t>В соответствии с письмом Федеральной службы по надзору в сфере образования и науки </a:t>
            </a:r>
            <a:r>
              <a:rPr lang="ru-RU" sz="1800" b="1" dirty="0" smtClean="0"/>
              <a:t>от 11.10.2011 г. № 02-120</a:t>
            </a:r>
            <a:endPara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14348" y="877888"/>
            <a:ext cx="8277252" cy="564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30188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spcAft>
                <a:spcPts val="600"/>
              </a:spcAft>
              <a:buNone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/>
              <a:t> </a:t>
            </a:r>
            <a:r>
              <a:rPr lang="ru-RU" sz="2400" i="1" dirty="0" smtClean="0"/>
              <a:t>Экзамены по географии, химии, биологии, физике, обществознанию, истории, литературе, информатике и ИКТ, иностранным языкам</a:t>
            </a:r>
            <a:r>
              <a:rPr lang="ru-RU" sz="2400" dirty="0" smtClean="0"/>
              <a:t> (английскому, французскому, немецкому, испанскому) проводятся   </a:t>
            </a:r>
            <a:r>
              <a:rPr lang="ru-RU" sz="2400" b="1" dirty="0" smtClean="0"/>
              <a:t>по текстам </a:t>
            </a:r>
            <a:r>
              <a:rPr lang="ru-RU" sz="2400" b="1" dirty="0" err="1" smtClean="0"/>
              <a:t>Рособрнадзора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r>
              <a:rPr lang="ru-RU" sz="2400" i="1" dirty="0" smtClean="0"/>
              <a:t>Экзамены по русскому языку (</a:t>
            </a:r>
            <a:r>
              <a:rPr lang="ru-RU" sz="2400" i="1" u="sng" dirty="0" smtClean="0"/>
              <a:t>устно</a:t>
            </a:r>
            <a:r>
              <a:rPr lang="ru-RU" sz="2400" i="1" dirty="0" smtClean="0"/>
              <a:t>) (</a:t>
            </a:r>
            <a:r>
              <a:rPr lang="ru-RU" sz="2400" i="1" u="sng" dirty="0" smtClean="0"/>
              <a:t>для поступления в классы филологического профиля)</a:t>
            </a:r>
            <a:r>
              <a:rPr lang="ru-RU" sz="2400" i="1" dirty="0" smtClean="0"/>
              <a:t>,  МХК, ОБЖ, физической культуре и геометрии </a:t>
            </a:r>
            <a:r>
              <a:rPr lang="ru-RU" sz="2400" i="1" u="sng" dirty="0" smtClean="0"/>
              <a:t>(устно</a:t>
            </a:r>
            <a:r>
              <a:rPr lang="ru-RU" sz="2400" i="1" dirty="0" smtClean="0"/>
              <a:t>)</a:t>
            </a:r>
            <a:r>
              <a:rPr lang="ru-RU" sz="2400" dirty="0" smtClean="0"/>
              <a:t> - </a:t>
            </a:r>
            <a:r>
              <a:rPr lang="ru-RU" sz="2400" b="1" dirty="0" smtClean="0"/>
              <a:t>по текстам, утвержденным ТЭК.</a:t>
            </a: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7121017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46150" y="-854"/>
            <a:ext cx="8234363" cy="757237"/>
          </a:xfrm>
          <a:prstGeom prst="rect">
            <a:avLst/>
          </a:prstGeom>
          <a:gradFill>
            <a:gsLst>
              <a:gs pos="64000">
                <a:srgbClr val="0066FF"/>
              </a:gs>
              <a:gs pos="26000">
                <a:schemeClr val="tx2">
                  <a:lumMod val="60000"/>
                  <a:lumOff val="40000"/>
                </a:schemeClr>
              </a:gs>
              <a:gs pos="0">
                <a:srgbClr val="2146BD"/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-39688" y="33338"/>
            <a:ext cx="708026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10000">
                <a:srgbClr val="D3F7F9"/>
              </a:gs>
              <a:gs pos="32000">
                <a:srgbClr val="21D6E0"/>
              </a:gs>
              <a:gs pos="64000">
                <a:srgbClr val="0087E6"/>
              </a:gs>
              <a:gs pos="100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98513" y="7938"/>
            <a:ext cx="106362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10000">
                <a:srgbClr val="D3F7F9"/>
              </a:gs>
              <a:gs pos="32000">
                <a:srgbClr val="21D6E0"/>
              </a:gs>
              <a:gs pos="64000">
                <a:srgbClr val="0087E6"/>
              </a:gs>
              <a:gs pos="100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4385469" y="2223293"/>
            <a:ext cx="120650" cy="8964613"/>
          </a:xfrm>
          <a:prstGeom prst="rect">
            <a:avLst/>
          </a:prstGeom>
          <a:gradFill>
            <a:gsLst>
              <a:gs pos="0">
                <a:schemeClr val="bg1"/>
              </a:gs>
              <a:gs pos="24000">
                <a:srgbClr val="0066FF"/>
              </a:gs>
              <a:gs pos="48000">
                <a:srgbClr val="21D6E0"/>
              </a:gs>
              <a:gs pos="75000">
                <a:srgbClr val="0087E6"/>
              </a:gs>
              <a:gs pos="99583">
                <a:schemeClr val="bg1"/>
              </a:gs>
              <a:gs pos="87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5400000">
            <a:off x="4414837" y="2073275"/>
            <a:ext cx="60325" cy="8963026"/>
          </a:xfrm>
          <a:prstGeom prst="rect">
            <a:avLst/>
          </a:prstGeom>
          <a:gradFill>
            <a:gsLst>
              <a:gs pos="0">
                <a:schemeClr val="bg1"/>
              </a:gs>
              <a:gs pos="24000">
                <a:srgbClr val="0066FF"/>
              </a:gs>
              <a:gs pos="48000">
                <a:srgbClr val="21D6E0"/>
              </a:gs>
              <a:gs pos="75000">
                <a:srgbClr val="0087E6"/>
              </a:gs>
              <a:gs pos="99583">
                <a:schemeClr val="bg1"/>
              </a:gs>
              <a:gs pos="87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7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3813" y="115888"/>
            <a:ext cx="76835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31913" y="133290"/>
            <a:ext cx="7812087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 smtClean="0"/>
              <a:t>Порядок проведения государственной (итоговой) </a:t>
            </a:r>
            <a:r>
              <a:rPr lang="ru-RU" sz="2000" b="1" dirty="0" err="1" smtClean="0"/>
              <a:t>аттестаци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066800" y="877888"/>
            <a:ext cx="7924800" cy="564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30188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spcAft>
                <a:spcPts val="600"/>
              </a:spcAft>
              <a:buNone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/>
              <a:t>Выпускники IX класса общеобразовательного учреждения сдают не менее 4-х экзаменов: </a:t>
            </a:r>
          </a:p>
          <a:p>
            <a:r>
              <a:rPr lang="ru-RU" sz="2800" dirty="0" smtClean="0"/>
              <a:t>письменные экзамены по </a:t>
            </a:r>
            <a:r>
              <a:rPr lang="ru-RU" sz="2800" b="1" dirty="0" smtClean="0"/>
              <a:t>русскому языку и математике, </a:t>
            </a:r>
            <a:endParaRPr lang="ru-RU" sz="2800" dirty="0" smtClean="0"/>
          </a:p>
          <a:p>
            <a:r>
              <a:rPr lang="ru-RU" sz="2800" dirty="0" smtClean="0"/>
              <a:t>два экзамена по выбору выпускника из числа предметов, изучавшихся в IX классе.</a:t>
            </a:r>
          </a:p>
          <a:p>
            <a:pPr>
              <a:buNone/>
            </a:pP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21017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46150" y="-854"/>
            <a:ext cx="8234363" cy="757237"/>
          </a:xfrm>
          <a:prstGeom prst="rect">
            <a:avLst/>
          </a:prstGeom>
          <a:gradFill>
            <a:gsLst>
              <a:gs pos="64000">
                <a:srgbClr val="0066FF"/>
              </a:gs>
              <a:gs pos="26000">
                <a:schemeClr val="tx2">
                  <a:lumMod val="60000"/>
                  <a:lumOff val="40000"/>
                </a:schemeClr>
              </a:gs>
              <a:gs pos="0">
                <a:srgbClr val="2146BD"/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-39688" y="33338"/>
            <a:ext cx="708026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10000">
                <a:srgbClr val="D3F7F9"/>
              </a:gs>
              <a:gs pos="32000">
                <a:srgbClr val="21D6E0"/>
              </a:gs>
              <a:gs pos="64000">
                <a:srgbClr val="0087E6"/>
              </a:gs>
              <a:gs pos="100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98513" y="7938"/>
            <a:ext cx="106362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10000">
                <a:srgbClr val="D3F7F9"/>
              </a:gs>
              <a:gs pos="32000">
                <a:srgbClr val="21D6E0"/>
              </a:gs>
              <a:gs pos="64000">
                <a:srgbClr val="0087E6"/>
              </a:gs>
              <a:gs pos="100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4385469" y="2223293"/>
            <a:ext cx="120650" cy="8964613"/>
          </a:xfrm>
          <a:prstGeom prst="rect">
            <a:avLst/>
          </a:prstGeom>
          <a:gradFill>
            <a:gsLst>
              <a:gs pos="0">
                <a:schemeClr val="bg1"/>
              </a:gs>
              <a:gs pos="24000">
                <a:srgbClr val="0066FF"/>
              </a:gs>
              <a:gs pos="48000">
                <a:srgbClr val="21D6E0"/>
              </a:gs>
              <a:gs pos="75000">
                <a:srgbClr val="0087E6"/>
              </a:gs>
              <a:gs pos="99583">
                <a:schemeClr val="bg1"/>
              </a:gs>
              <a:gs pos="87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5400000">
            <a:off x="4414837" y="2073275"/>
            <a:ext cx="60325" cy="8963026"/>
          </a:xfrm>
          <a:prstGeom prst="rect">
            <a:avLst/>
          </a:prstGeom>
          <a:gradFill>
            <a:gsLst>
              <a:gs pos="0">
                <a:schemeClr val="bg1"/>
              </a:gs>
              <a:gs pos="24000">
                <a:srgbClr val="0066FF"/>
              </a:gs>
              <a:gs pos="48000">
                <a:srgbClr val="21D6E0"/>
              </a:gs>
              <a:gs pos="75000">
                <a:srgbClr val="0087E6"/>
              </a:gs>
              <a:gs pos="99583">
                <a:schemeClr val="bg1"/>
              </a:gs>
              <a:gs pos="87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7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3813" y="115888"/>
            <a:ext cx="76835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31913" y="133290"/>
            <a:ext cx="7812087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 smtClean="0"/>
              <a:t>Порядок проведения государственной (итоговой) </a:t>
            </a:r>
            <a:r>
              <a:rPr lang="ru-RU" sz="2000" b="1" dirty="0" err="1" smtClean="0"/>
              <a:t>аттестаци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066800" y="877888"/>
            <a:ext cx="7924800" cy="564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30188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spcAft>
                <a:spcPts val="600"/>
              </a:spcAft>
              <a:buNone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714348" y="1643050"/>
            <a:ext cx="4038600" cy="45259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sz="1800" b="1" u="sng" dirty="0" smtClean="0">
                <a:solidFill>
                  <a:srgbClr val="FF3300"/>
                </a:solidFill>
              </a:rPr>
              <a:t>2 письменных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sz="1800" b="1" dirty="0" smtClean="0">
                <a:solidFill>
                  <a:schemeClr val="accent2"/>
                </a:solidFill>
              </a:rPr>
              <a:t>-русский язык,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sz="1800" b="1" dirty="0" smtClean="0">
                <a:solidFill>
                  <a:schemeClr val="accent2"/>
                </a:solidFill>
              </a:rPr>
              <a:t>-математика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ru-RU" sz="1800" b="1" u="sng" dirty="0" smtClean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sz="1800" b="1" u="sng" dirty="0" smtClean="0">
                <a:solidFill>
                  <a:schemeClr val="accent2"/>
                </a:solidFill>
              </a:rPr>
              <a:t>Все</a:t>
            </a:r>
            <a:r>
              <a:rPr lang="ru-RU" sz="1800" b="1" dirty="0" smtClean="0">
                <a:solidFill>
                  <a:schemeClr val="accent2"/>
                </a:solidFill>
              </a:rPr>
              <a:t> с участием ТЭК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ru-RU" sz="1800" b="1" dirty="0" smtClean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sz="1800" b="1" dirty="0" smtClean="0">
                <a:solidFill>
                  <a:schemeClr val="accent2"/>
                </a:solidFill>
              </a:rPr>
              <a:t>В традиционной форме: выпускники с ограниченными возможностями здоровья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ru-RU" sz="1800" b="1" dirty="0" smtClean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sz="1800" b="1" dirty="0" smtClean="0">
                <a:solidFill>
                  <a:schemeClr val="accent2"/>
                </a:solidFill>
              </a:rPr>
              <a:t>Форма по решению МОУО: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sz="1800" b="1" dirty="0" smtClean="0">
                <a:solidFill>
                  <a:schemeClr val="accent2"/>
                </a:solidFill>
              </a:rPr>
              <a:t>вечерние школы,                    классы </a:t>
            </a:r>
            <a:r>
              <a:rPr lang="en-US" sz="1800" b="1" dirty="0" smtClean="0">
                <a:solidFill>
                  <a:schemeClr val="accent2"/>
                </a:solidFill>
              </a:rPr>
              <a:t>VII</a:t>
            </a:r>
            <a:r>
              <a:rPr lang="ru-RU" sz="1800" b="1" dirty="0" smtClean="0">
                <a:solidFill>
                  <a:schemeClr val="accent2"/>
                </a:solidFill>
              </a:rPr>
              <a:t> вида в ОУ,     экстерны</a:t>
            </a:r>
            <a:endParaRPr lang="ru-RU" sz="1800" b="1" dirty="0" smtClean="0"/>
          </a:p>
          <a:p>
            <a:endParaRPr lang="ru-RU" dirty="0"/>
          </a:p>
        </p:txBody>
      </p:sp>
      <p:sp>
        <p:nvSpPr>
          <p:cNvPr id="15" name="Содержимое 1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85725" indent="-85725" eaLnBrk="1" hangingPunct="1">
              <a:buFontTx/>
              <a:buNone/>
            </a:pPr>
            <a:r>
              <a:rPr lang="ru-RU" sz="2000" b="1" u="sng" dirty="0" smtClean="0">
                <a:solidFill>
                  <a:srgbClr val="FF3300"/>
                </a:solidFill>
              </a:rPr>
              <a:t>2 экзамена по выбору</a:t>
            </a:r>
          </a:p>
          <a:p>
            <a:pPr marL="85725" indent="-85725" eaLnBrk="1" hangingPunct="1">
              <a:buFontTx/>
              <a:buNone/>
            </a:pPr>
            <a:r>
              <a:rPr lang="ru-RU" sz="2000" dirty="0" smtClean="0">
                <a:solidFill>
                  <a:schemeClr val="accent2"/>
                </a:solidFill>
              </a:rPr>
              <a:t>	</a:t>
            </a:r>
          </a:p>
          <a:p>
            <a:pPr marL="85725" indent="-85725" eaLnBrk="1" hangingPunct="1">
              <a:buFontTx/>
              <a:buNone/>
            </a:pPr>
            <a:r>
              <a:rPr lang="ru-RU" sz="2000" b="1" dirty="0" smtClean="0">
                <a:solidFill>
                  <a:schemeClr val="accent2"/>
                </a:solidFill>
              </a:rPr>
              <a:t>- из  предметов 9 класса </a:t>
            </a:r>
          </a:p>
          <a:p>
            <a:pPr marL="85725" indent="-85725" eaLnBrk="1" hangingPunct="1">
              <a:buFontTx/>
              <a:buNone/>
            </a:pPr>
            <a:endParaRPr lang="ru-RU" sz="2000" b="1" dirty="0" smtClean="0">
              <a:solidFill>
                <a:schemeClr val="accent2"/>
              </a:solidFill>
            </a:endParaRPr>
          </a:p>
          <a:p>
            <a:pPr marL="85725" indent="-85725" eaLnBrk="1" hangingPunct="1">
              <a:buFontTx/>
              <a:buNone/>
            </a:pPr>
            <a:r>
              <a:rPr lang="ru-RU" sz="2000" b="1" dirty="0" smtClean="0">
                <a:solidFill>
                  <a:schemeClr val="accent2"/>
                </a:solidFill>
              </a:rPr>
              <a:t>В профильные классы</a:t>
            </a:r>
          </a:p>
          <a:p>
            <a:pPr marL="85725" indent="-85725" eaLnBrk="1" hangingPunct="1">
              <a:buFontTx/>
              <a:buNone/>
            </a:pPr>
            <a:r>
              <a:rPr lang="ru-RU" sz="2000" b="1" dirty="0" smtClean="0">
                <a:solidFill>
                  <a:schemeClr val="accent2"/>
                </a:solidFill>
              </a:rPr>
              <a:t>	- предметы, соответствующие профилю</a:t>
            </a:r>
          </a:p>
          <a:p>
            <a:pPr marL="85725" indent="-85725" eaLnBrk="1" hangingPunct="1">
              <a:buFontTx/>
              <a:buNone/>
            </a:pPr>
            <a:r>
              <a:rPr lang="ru-RU" sz="2000" b="1" dirty="0" smtClean="0">
                <a:solidFill>
                  <a:schemeClr val="accent2"/>
                </a:solidFill>
              </a:rPr>
              <a:t> (приказ ДОН от 25.10.2011г. № 5811</a:t>
            </a:r>
            <a:r>
              <a:rPr lang="ru-RU" sz="2000" dirty="0" smtClean="0"/>
              <a:t> </a:t>
            </a:r>
            <a:r>
              <a:rPr lang="ru-RU" sz="2000" b="1" dirty="0" smtClean="0">
                <a:solidFill>
                  <a:schemeClr val="accent2"/>
                </a:solidFill>
              </a:rPr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121017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46150" y="-854"/>
            <a:ext cx="8234363" cy="757237"/>
          </a:xfrm>
          <a:prstGeom prst="rect">
            <a:avLst/>
          </a:prstGeom>
          <a:gradFill>
            <a:gsLst>
              <a:gs pos="64000">
                <a:srgbClr val="0066FF"/>
              </a:gs>
              <a:gs pos="26000">
                <a:schemeClr val="tx2">
                  <a:lumMod val="60000"/>
                  <a:lumOff val="40000"/>
                </a:schemeClr>
              </a:gs>
              <a:gs pos="0">
                <a:srgbClr val="2146BD"/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-39688" y="33338"/>
            <a:ext cx="708026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10000">
                <a:srgbClr val="D3F7F9"/>
              </a:gs>
              <a:gs pos="32000">
                <a:srgbClr val="21D6E0"/>
              </a:gs>
              <a:gs pos="64000">
                <a:srgbClr val="0087E6"/>
              </a:gs>
              <a:gs pos="100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98513" y="7938"/>
            <a:ext cx="106362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10000">
                <a:srgbClr val="D3F7F9"/>
              </a:gs>
              <a:gs pos="32000">
                <a:srgbClr val="21D6E0"/>
              </a:gs>
              <a:gs pos="64000">
                <a:srgbClr val="0087E6"/>
              </a:gs>
              <a:gs pos="100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4385469" y="2223293"/>
            <a:ext cx="120650" cy="8964613"/>
          </a:xfrm>
          <a:prstGeom prst="rect">
            <a:avLst/>
          </a:prstGeom>
          <a:gradFill>
            <a:gsLst>
              <a:gs pos="0">
                <a:schemeClr val="bg1"/>
              </a:gs>
              <a:gs pos="24000">
                <a:srgbClr val="0066FF"/>
              </a:gs>
              <a:gs pos="48000">
                <a:srgbClr val="21D6E0"/>
              </a:gs>
              <a:gs pos="75000">
                <a:srgbClr val="0087E6"/>
              </a:gs>
              <a:gs pos="99583">
                <a:schemeClr val="bg1"/>
              </a:gs>
              <a:gs pos="87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5400000">
            <a:off x="4414837" y="2073275"/>
            <a:ext cx="60325" cy="8963026"/>
          </a:xfrm>
          <a:prstGeom prst="rect">
            <a:avLst/>
          </a:prstGeom>
          <a:gradFill>
            <a:gsLst>
              <a:gs pos="0">
                <a:schemeClr val="bg1"/>
              </a:gs>
              <a:gs pos="24000">
                <a:srgbClr val="0066FF"/>
              </a:gs>
              <a:gs pos="48000">
                <a:srgbClr val="21D6E0"/>
              </a:gs>
              <a:gs pos="75000">
                <a:srgbClr val="0087E6"/>
              </a:gs>
              <a:gs pos="99583">
                <a:schemeClr val="bg1"/>
              </a:gs>
              <a:gs pos="87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7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3813" y="115888"/>
            <a:ext cx="76835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31913" y="133290"/>
            <a:ext cx="7812087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 smtClean="0"/>
              <a:t>Порядок проведения государственной (итоговой) </a:t>
            </a:r>
            <a:r>
              <a:rPr lang="ru-RU" sz="2000" b="1" dirty="0" err="1" smtClean="0"/>
              <a:t>аттестаци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066800" y="877888"/>
            <a:ext cx="7924800" cy="564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30188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spcAft>
                <a:spcPts val="600"/>
              </a:spcAft>
              <a:buNone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/>
              <a:t>Выпускники IX класса общеобразовательного учреждения, желающие продолжить обучение в </a:t>
            </a:r>
            <a:r>
              <a:rPr lang="ru-RU" sz="2400" b="1" dirty="0" smtClean="0"/>
              <a:t>профильных классах III ступени </a:t>
            </a:r>
            <a:r>
              <a:rPr lang="ru-RU" sz="2400" dirty="0" smtClean="0"/>
              <a:t>общего образования, сдают два экзамена по предметам, соответствующим данному </a:t>
            </a:r>
            <a:r>
              <a:rPr lang="ru-RU" sz="2400" b="1" dirty="0" smtClean="0"/>
              <a:t>профилю обучения</a:t>
            </a:r>
            <a:r>
              <a:rPr lang="ru-RU" sz="2400" dirty="0" smtClean="0"/>
              <a:t>.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7121017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46150" y="-854"/>
            <a:ext cx="8234363" cy="757237"/>
          </a:xfrm>
          <a:prstGeom prst="rect">
            <a:avLst/>
          </a:prstGeom>
          <a:gradFill>
            <a:gsLst>
              <a:gs pos="64000">
                <a:srgbClr val="0066FF"/>
              </a:gs>
              <a:gs pos="26000">
                <a:schemeClr val="tx2">
                  <a:lumMod val="60000"/>
                  <a:lumOff val="40000"/>
                </a:schemeClr>
              </a:gs>
              <a:gs pos="0">
                <a:srgbClr val="2146BD"/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-39688" y="33338"/>
            <a:ext cx="708026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10000">
                <a:srgbClr val="D3F7F9"/>
              </a:gs>
              <a:gs pos="32000">
                <a:srgbClr val="21D6E0"/>
              </a:gs>
              <a:gs pos="64000">
                <a:srgbClr val="0087E6"/>
              </a:gs>
              <a:gs pos="100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98513" y="7938"/>
            <a:ext cx="106362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10000">
                <a:srgbClr val="D3F7F9"/>
              </a:gs>
              <a:gs pos="32000">
                <a:srgbClr val="21D6E0"/>
              </a:gs>
              <a:gs pos="64000">
                <a:srgbClr val="0087E6"/>
              </a:gs>
              <a:gs pos="100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4385469" y="2223293"/>
            <a:ext cx="120650" cy="8964613"/>
          </a:xfrm>
          <a:prstGeom prst="rect">
            <a:avLst/>
          </a:prstGeom>
          <a:gradFill>
            <a:gsLst>
              <a:gs pos="0">
                <a:schemeClr val="bg1"/>
              </a:gs>
              <a:gs pos="24000">
                <a:srgbClr val="0066FF"/>
              </a:gs>
              <a:gs pos="48000">
                <a:srgbClr val="21D6E0"/>
              </a:gs>
              <a:gs pos="75000">
                <a:srgbClr val="0087E6"/>
              </a:gs>
              <a:gs pos="99583">
                <a:schemeClr val="bg1"/>
              </a:gs>
              <a:gs pos="87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5400000">
            <a:off x="4414837" y="2073275"/>
            <a:ext cx="60325" cy="8963026"/>
          </a:xfrm>
          <a:prstGeom prst="rect">
            <a:avLst/>
          </a:prstGeom>
          <a:gradFill>
            <a:gsLst>
              <a:gs pos="0">
                <a:schemeClr val="bg1"/>
              </a:gs>
              <a:gs pos="24000">
                <a:srgbClr val="0066FF"/>
              </a:gs>
              <a:gs pos="48000">
                <a:srgbClr val="21D6E0"/>
              </a:gs>
              <a:gs pos="75000">
                <a:srgbClr val="0087E6"/>
              </a:gs>
              <a:gs pos="99583">
                <a:schemeClr val="bg1"/>
              </a:gs>
              <a:gs pos="87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7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3813" y="115888"/>
            <a:ext cx="76835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31913" y="133290"/>
            <a:ext cx="7812087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 smtClean="0"/>
              <a:t>Порядок проведения государственной (итоговой) </a:t>
            </a:r>
            <a:r>
              <a:rPr lang="ru-RU" sz="2000" b="1" dirty="0" err="1" smtClean="0"/>
              <a:t>аттестаци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066800" y="877888"/>
            <a:ext cx="7924800" cy="564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30188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spcAft>
                <a:spcPts val="600"/>
              </a:spcAft>
              <a:buNone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/>
              <a:t>Выпускники IX классов, получившие на государственной (итоговой) аттестации </a:t>
            </a:r>
            <a:r>
              <a:rPr lang="ru-RU" sz="2400" b="1" dirty="0" smtClean="0"/>
              <a:t>не более двух неудовлетворительных отметок</a:t>
            </a:r>
            <a:r>
              <a:rPr lang="ru-RU" sz="2400" dirty="0" smtClean="0"/>
              <a:t> допускаются к повторной государственной (итоговой) аттестации по этим предметам.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dirty="0" smtClean="0"/>
              <a:t>Повторная государственная (итоговая) аттестация проводится до начала нового учебного года в сроки, устанавливаемые государственными органами управления образованием субъектов Российской Федерации.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7121017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46150" y="-854"/>
            <a:ext cx="8234363" cy="757237"/>
          </a:xfrm>
          <a:prstGeom prst="rect">
            <a:avLst/>
          </a:prstGeom>
          <a:gradFill>
            <a:gsLst>
              <a:gs pos="64000">
                <a:srgbClr val="0066FF"/>
              </a:gs>
              <a:gs pos="26000">
                <a:schemeClr val="tx2">
                  <a:lumMod val="60000"/>
                  <a:lumOff val="40000"/>
                </a:schemeClr>
              </a:gs>
              <a:gs pos="0">
                <a:srgbClr val="2146BD"/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-39688" y="33338"/>
            <a:ext cx="708026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10000">
                <a:srgbClr val="D3F7F9"/>
              </a:gs>
              <a:gs pos="32000">
                <a:srgbClr val="21D6E0"/>
              </a:gs>
              <a:gs pos="64000">
                <a:srgbClr val="0087E6"/>
              </a:gs>
              <a:gs pos="100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98513" y="7938"/>
            <a:ext cx="106362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10000">
                <a:srgbClr val="D3F7F9"/>
              </a:gs>
              <a:gs pos="32000">
                <a:srgbClr val="21D6E0"/>
              </a:gs>
              <a:gs pos="64000">
                <a:srgbClr val="0087E6"/>
              </a:gs>
              <a:gs pos="100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4385469" y="2223293"/>
            <a:ext cx="120650" cy="8964613"/>
          </a:xfrm>
          <a:prstGeom prst="rect">
            <a:avLst/>
          </a:prstGeom>
          <a:gradFill>
            <a:gsLst>
              <a:gs pos="0">
                <a:schemeClr val="bg1"/>
              </a:gs>
              <a:gs pos="24000">
                <a:srgbClr val="0066FF"/>
              </a:gs>
              <a:gs pos="48000">
                <a:srgbClr val="21D6E0"/>
              </a:gs>
              <a:gs pos="75000">
                <a:srgbClr val="0087E6"/>
              </a:gs>
              <a:gs pos="99583">
                <a:schemeClr val="bg1"/>
              </a:gs>
              <a:gs pos="87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5400000">
            <a:off x="4414837" y="2073275"/>
            <a:ext cx="60325" cy="8963026"/>
          </a:xfrm>
          <a:prstGeom prst="rect">
            <a:avLst/>
          </a:prstGeom>
          <a:gradFill>
            <a:gsLst>
              <a:gs pos="0">
                <a:schemeClr val="bg1"/>
              </a:gs>
              <a:gs pos="24000">
                <a:srgbClr val="0066FF"/>
              </a:gs>
              <a:gs pos="48000">
                <a:srgbClr val="21D6E0"/>
              </a:gs>
              <a:gs pos="75000">
                <a:srgbClr val="0087E6"/>
              </a:gs>
              <a:gs pos="99583">
                <a:schemeClr val="bg1"/>
              </a:gs>
              <a:gs pos="87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7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3813" y="115888"/>
            <a:ext cx="76835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31913" y="133290"/>
            <a:ext cx="7812087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 smtClean="0"/>
              <a:t>Порядок проведения государственной (итоговой) </a:t>
            </a:r>
            <a:r>
              <a:rPr lang="ru-RU" sz="2000" b="1" dirty="0" err="1" smtClean="0"/>
              <a:t>аттестаци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066800" y="877888"/>
            <a:ext cx="7924800" cy="564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30188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spcAft>
                <a:spcPts val="600"/>
              </a:spcAft>
              <a:buNone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/>
              <a:t>Выпускники IX классов, получившие на государственной (итоговой) аттестации </a:t>
            </a:r>
            <a:r>
              <a:rPr lang="ru-RU" sz="2400" b="1" dirty="0" smtClean="0"/>
              <a:t>не более двух неудовлетворительных отметок</a:t>
            </a:r>
            <a:r>
              <a:rPr lang="ru-RU" sz="2400" dirty="0" smtClean="0"/>
              <a:t> допускаются к повторной государственной (итоговой) аттестации по этим предметам.</a:t>
            </a:r>
          </a:p>
          <a:p>
            <a:r>
              <a:rPr lang="ru-RU" sz="2400" dirty="0" smtClean="0"/>
              <a:t>Повторная государственная (итоговая) аттестация проводится до начала нового учебного года в сроки, устанавливаемые государственными органами управления образованием субъектов Российской Федерации.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7121017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46150" y="-854"/>
            <a:ext cx="8234363" cy="757237"/>
          </a:xfrm>
          <a:prstGeom prst="rect">
            <a:avLst/>
          </a:prstGeom>
          <a:gradFill>
            <a:gsLst>
              <a:gs pos="64000">
                <a:srgbClr val="0066FF"/>
              </a:gs>
              <a:gs pos="26000">
                <a:schemeClr val="tx2">
                  <a:lumMod val="60000"/>
                  <a:lumOff val="40000"/>
                </a:schemeClr>
              </a:gs>
              <a:gs pos="0">
                <a:srgbClr val="2146BD"/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-39688" y="33338"/>
            <a:ext cx="708026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10000">
                <a:srgbClr val="D3F7F9"/>
              </a:gs>
              <a:gs pos="32000">
                <a:srgbClr val="21D6E0"/>
              </a:gs>
              <a:gs pos="64000">
                <a:srgbClr val="0087E6"/>
              </a:gs>
              <a:gs pos="100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98513" y="7938"/>
            <a:ext cx="106362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10000">
                <a:srgbClr val="D3F7F9"/>
              </a:gs>
              <a:gs pos="32000">
                <a:srgbClr val="21D6E0"/>
              </a:gs>
              <a:gs pos="64000">
                <a:srgbClr val="0087E6"/>
              </a:gs>
              <a:gs pos="100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4385469" y="2223293"/>
            <a:ext cx="120650" cy="8964613"/>
          </a:xfrm>
          <a:prstGeom prst="rect">
            <a:avLst/>
          </a:prstGeom>
          <a:gradFill>
            <a:gsLst>
              <a:gs pos="0">
                <a:schemeClr val="bg1"/>
              </a:gs>
              <a:gs pos="24000">
                <a:srgbClr val="0066FF"/>
              </a:gs>
              <a:gs pos="48000">
                <a:srgbClr val="21D6E0"/>
              </a:gs>
              <a:gs pos="75000">
                <a:srgbClr val="0087E6"/>
              </a:gs>
              <a:gs pos="99583">
                <a:schemeClr val="bg1"/>
              </a:gs>
              <a:gs pos="87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5400000">
            <a:off x="4414837" y="2073275"/>
            <a:ext cx="60325" cy="8963026"/>
          </a:xfrm>
          <a:prstGeom prst="rect">
            <a:avLst/>
          </a:prstGeom>
          <a:gradFill>
            <a:gsLst>
              <a:gs pos="0">
                <a:schemeClr val="bg1"/>
              </a:gs>
              <a:gs pos="24000">
                <a:srgbClr val="0066FF"/>
              </a:gs>
              <a:gs pos="48000">
                <a:srgbClr val="21D6E0"/>
              </a:gs>
              <a:gs pos="75000">
                <a:srgbClr val="0087E6"/>
              </a:gs>
              <a:gs pos="99583">
                <a:schemeClr val="bg1"/>
              </a:gs>
              <a:gs pos="87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7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3813" y="115888"/>
            <a:ext cx="76835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31913" y="133290"/>
            <a:ext cx="7812087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 smtClean="0"/>
              <a:t>Порядок проведения государственной (итоговой) </a:t>
            </a:r>
            <a:r>
              <a:rPr lang="ru-RU" sz="2000" b="1" dirty="0" err="1" smtClean="0"/>
              <a:t>аттестаци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066800" y="877888"/>
            <a:ext cx="7924800" cy="564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30188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spcAft>
                <a:spcPts val="600"/>
              </a:spcAft>
              <a:buNone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/>
              <a:t>    Форма проведения выпускных экзаменов (в традиционной форме)  по выбору может быть различной: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dirty="0" smtClean="0"/>
              <a:t>по билетам, </a:t>
            </a:r>
          </a:p>
          <a:p>
            <a:r>
              <a:rPr lang="ru-RU" sz="2400" dirty="0" smtClean="0"/>
              <a:t>в форме собеседования,</a:t>
            </a:r>
          </a:p>
          <a:p>
            <a:r>
              <a:rPr lang="ru-RU" sz="2400" dirty="0" smtClean="0"/>
              <a:t>защиты рефератов, </a:t>
            </a:r>
          </a:p>
          <a:p>
            <a:r>
              <a:rPr lang="ru-RU" sz="2400" dirty="0" smtClean="0"/>
              <a:t>тестирования и </a:t>
            </a:r>
            <a:r>
              <a:rPr lang="ru-RU" sz="2400" dirty="0" err="1" smtClean="0"/>
              <a:t>др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7121017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46150" y="-854"/>
            <a:ext cx="8234363" cy="757237"/>
          </a:xfrm>
          <a:prstGeom prst="rect">
            <a:avLst/>
          </a:prstGeom>
          <a:gradFill>
            <a:gsLst>
              <a:gs pos="64000">
                <a:srgbClr val="0066FF"/>
              </a:gs>
              <a:gs pos="26000">
                <a:schemeClr val="tx2">
                  <a:lumMod val="60000"/>
                  <a:lumOff val="40000"/>
                </a:schemeClr>
              </a:gs>
              <a:gs pos="0">
                <a:srgbClr val="2146BD"/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-39688" y="33338"/>
            <a:ext cx="708026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10000">
                <a:srgbClr val="D3F7F9"/>
              </a:gs>
              <a:gs pos="32000">
                <a:srgbClr val="21D6E0"/>
              </a:gs>
              <a:gs pos="64000">
                <a:srgbClr val="0087E6"/>
              </a:gs>
              <a:gs pos="100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98513" y="7938"/>
            <a:ext cx="106362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10000">
                <a:srgbClr val="D3F7F9"/>
              </a:gs>
              <a:gs pos="32000">
                <a:srgbClr val="21D6E0"/>
              </a:gs>
              <a:gs pos="64000">
                <a:srgbClr val="0087E6"/>
              </a:gs>
              <a:gs pos="100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4385469" y="2223293"/>
            <a:ext cx="120650" cy="8964613"/>
          </a:xfrm>
          <a:prstGeom prst="rect">
            <a:avLst/>
          </a:prstGeom>
          <a:gradFill>
            <a:gsLst>
              <a:gs pos="0">
                <a:schemeClr val="bg1"/>
              </a:gs>
              <a:gs pos="24000">
                <a:srgbClr val="0066FF"/>
              </a:gs>
              <a:gs pos="48000">
                <a:srgbClr val="21D6E0"/>
              </a:gs>
              <a:gs pos="75000">
                <a:srgbClr val="0087E6"/>
              </a:gs>
              <a:gs pos="99583">
                <a:schemeClr val="bg1"/>
              </a:gs>
              <a:gs pos="87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5400000">
            <a:off x="4414837" y="2073275"/>
            <a:ext cx="60325" cy="8963026"/>
          </a:xfrm>
          <a:prstGeom prst="rect">
            <a:avLst/>
          </a:prstGeom>
          <a:gradFill>
            <a:gsLst>
              <a:gs pos="0">
                <a:schemeClr val="bg1"/>
              </a:gs>
              <a:gs pos="24000">
                <a:srgbClr val="0066FF"/>
              </a:gs>
              <a:gs pos="48000">
                <a:srgbClr val="21D6E0"/>
              </a:gs>
              <a:gs pos="75000">
                <a:srgbClr val="0087E6"/>
              </a:gs>
              <a:gs pos="99583">
                <a:schemeClr val="bg1"/>
              </a:gs>
              <a:gs pos="87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7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3813" y="115888"/>
            <a:ext cx="76835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31913" y="133290"/>
            <a:ext cx="7812087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 smtClean="0"/>
              <a:t>ИТОГОВАЯ ОТМЕТКА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14348" y="877888"/>
            <a:ext cx="8277252" cy="564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30188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spcAft>
                <a:spcPts val="600"/>
              </a:spcAft>
              <a:buNone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/>
              <a:t> Итоговая оценка по предмету, по которому проводились письменные и устные экзамены, выставляется с учетом отметок, полученных на экзаменах.</a:t>
            </a:r>
          </a:p>
          <a:p>
            <a:pPr>
              <a:buNone/>
            </a:pPr>
            <a:r>
              <a:rPr lang="ru-RU" sz="2400" b="1" dirty="0" smtClean="0"/>
              <a:t>    При выставлении итоговых отметок аттестационные комиссии руководствуются следующим:</a:t>
            </a:r>
          </a:p>
          <a:p>
            <a:r>
              <a:rPr lang="ru-RU" sz="2400" dirty="0" smtClean="0"/>
              <a:t>итоговая оценка по предмету определяется на основании годовой и экзаменационной с учетом отметок промежуточной аттестации в выпускном классе;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при неудовлетворительной экзаменационной отметке не может быть выставлена положительная итоговая отметка;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7121017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46150" y="-854"/>
            <a:ext cx="8234363" cy="757237"/>
          </a:xfrm>
          <a:prstGeom prst="rect">
            <a:avLst/>
          </a:prstGeom>
          <a:gradFill>
            <a:gsLst>
              <a:gs pos="64000">
                <a:srgbClr val="0066FF"/>
              </a:gs>
              <a:gs pos="26000">
                <a:schemeClr val="tx2">
                  <a:lumMod val="60000"/>
                  <a:lumOff val="40000"/>
                </a:schemeClr>
              </a:gs>
              <a:gs pos="0">
                <a:srgbClr val="2146BD"/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-39688" y="33338"/>
            <a:ext cx="708026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10000">
                <a:srgbClr val="D3F7F9"/>
              </a:gs>
              <a:gs pos="32000">
                <a:srgbClr val="21D6E0"/>
              </a:gs>
              <a:gs pos="64000">
                <a:srgbClr val="0087E6"/>
              </a:gs>
              <a:gs pos="100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98513" y="7938"/>
            <a:ext cx="106362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10000">
                <a:srgbClr val="D3F7F9"/>
              </a:gs>
              <a:gs pos="32000">
                <a:srgbClr val="21D6E0"/>
              </a:gs>
              <a:gs pos="64000">
                <a:srgbClr val="0087E6"/>
              </a:gs>
              <a:gs pos="100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4385469" y="2223293"/>
            <a:ext cx="120650" cy="8964613"/>
          </a:xfrm>
          <a:prstGeom prst="rect">
            <a:avLst/>
          </a:prstGeom>
          <a:gradFill>
            <a:gsLst>
              <a:gs pos="0">
                <a:schemeClr val="bg1"/>
              </a:gs>
              <a:gs pos="24000">
                <a:srgbClr val="0066FF"/>
              </a:gs>
              <a:gs pos="48000">
                <a:srgbClr val="21D6E0"/>
              </a:gs>
              <a:gs pos="75000">
                <a:srgbClr val="0087E6"/>
              </a:gs>
              <a:gs pos="99583">
                <a:schemeClr val="bg1"/>
              </a:gs>
              <a:gs pos="87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5400000">
            <a:off x="4414837" y="2073275"/>
            <a:ext cx="60325" cy="8963026"/>
          </a:xfrm>
          <a:prstGeom prst="rect">
            <a:avLst/>
          </a:prstGeom>
          <a:gradFill>
            <a:gsLst>
              <a:gs pos="0">
                <a:schemeClr val="bg1"/>
              </a:gs>
              <a:gs pos="24000">
                <a:srgbClr val="0066FF"/>
              </a:gs>
              <a:gs pos="48000">
                <a:srgbClr val="21D6E0"/>
              </a:gs>
              <a:gs pos="75000">
                <a:srgbClr val="0087E6"/>
              </a:gs>
              <a:gs pos="99583">
                <a:schemeClr val="bg1"/>
              </a:gs>
              <a:gs pos="87000">
                <a:srgbClr val="005CBF"/>
              </a:gs>
            </a:gsLst>
            <a:lin ang="5400000" scaled="0"/>
          </a:gradFill>
          <a:ln cap="rnd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7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3813" y="115888"/>
            <a:ext cx="76835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31913" y="133290"/>
            <a:ext cx="7812087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 smtClean="0"/>
              <a:t>Выдача аттестатов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14348" y="877888"/>
            <a:ext cx="8277252" cy="564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30188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spcAft>
                <a:spcPts val="600"/>
              </a:spcAft>
              <a:buNone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/>
              <a:t> Аттестат об основном общем образовании выдается обучающимся, освоившим основные общеобразовательные программы основного общего образования в любой форме и прошедшим государственную (итоговую) аттестацию в установленном порядке.</a:t>
            </a:r>
          </a:p>
          <a:p>
            <a:r>
              <a:rPr lang="ru-RU" sz="2400" dirty="0" smtClean="0"/>
              <a:t>Аттестат об основном общем образовании с отличием выдается выпускнику </a:t>
            </a:r>
            <a:r>
              <a:rPr lang="en-US" sz="2400" dirty="0" smtClean="0"/>
              <a:t>IX</a:t>
            </a:r>
            <a:r>
              <a:rPr lang="ru-RU" sz="2400" dirty="0" smtClean="0"/>
              <a:t> класса, </a:t>
            </a:r>
            <a:r>
              <a:rPr lang="ru-RU" sz="2400" b="1" dirty="0" smtClean="0">
                <a:solidFill>
                  <a:srgbClr val="FF0000"/>
                </a:solidFill>
              </a:rPr>
              <a:t>имеющему итоговые отметки «отлично» по всем общеобразовательным предметам учебного плана</a:t>
            </a:r>
            <a:r>
              <a:rPr lang="ru-RU" sz="2400" dirty="0" smtClean="0"/>
              <a:t>, </a:t>
            </a:r>
            <a:r>
              <a:rPr lang="ru-RU" sz="2400" b="1" dirty="0" smtClean="0">
                <a:solidFill>
                  <a:srgbClr val="FF0000"/>
                </a:solidFill>
              </a:rPr>
              <a:t>изучавшимся на ступени основного общего образования.</a:t>
            </a:r>
          </a:p>
          <a:p>
            <a:r>
              <a:rPr lang="ru-RU" sz="2400" dirty="0" smtClean="0"/>
              <a:t>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7121017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2885</TotalTime>
  <Words>762</Words>
  <Application>Microsoft Office PowerPoint</Application>
  <PresentationFormat>Экран (4:3)</PresentationFormat>
  <Paragraphs>105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Пользователь</dc:creator>
  <cp:lastModifiedBy>Пользователь</cp:lastModifiedBy>
  <cp:revision>245</cp:revision>
  <cp:lastPrinted>2011-07-15T07:00:11Z</cp:lastPrinted>
  <dcterms:created xsi:type="dcterms:W3CDTF">1601-01-01T00:00:00Z</dcterms:created>
  <dcterms:modified xsi:type="dcterms:W3CDTF">2006-01-01T03:41:36Z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