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73" r:id="rId3"/>
    <p:sldId id="271" r:id="rId4"/>
    <p:sldId id="272" r:id="rId5"/>
    <p:sldId id="274" r:id="rId6"/>
    <p:sldId id="276" r:id="rId7"/>
    <p:sldId id="275" r:id="rId8"/>
    <p:sldId id="277" r:id="rId9"/>
    <p:sldId id="278" r:id="rId10"/>
    <p:sldId id="284" r:id="rId11"/>
    <p:sldId id="281" r:id="rId12"/>
    <p:sldId id="282" r:id="rId13"/>
    <p:sldId id="283" r:id="rId14"/>
    <p:sldId id="293" r:id="rId15"/>
    <p:sldId id="279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66" autoAdjust="0"/>
    <p:restoredTop sz="94660" autoAdjust="0"/>
  </p:normalViewPr>
  <p:slideViewPr>
    <p:cSldViewPr>
      <p:cViewPr>
        <p:scale>
          <a:sx n="66" d="100"/>
          <a:sy n="66" d="100"/>
        </p:scale>
        <p:origin x="-115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B53C-81BB-4311-848F-E26B7CE51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C2AB-8520-4664-B590-A3CFF893A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4082-CBEC-48D7-BC01-99FFF2989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182664-1417-4402-B3BD-12A88AB0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2DE6-EA49-4107-A562-3CB440D30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8100-377B-4833-9655-3A5F3FDCF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AB7F-90D5-4F70-925A-098371AC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92FB9B-9EC0-4CDE-A640-33B450296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8BA2-AF68-4AB7-9B4C-01E00520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5B9335-B708-4BA9-BB7F-3D1DBB9C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98EC5-EF00-4C07-862D-A6C6663D0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542A4B-D2C7-46AC-9369-8D6AF4E50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Наталья\Desktop\картинки по егэ\picture_93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8858280" cy="4586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5720" y="500042"/>
            <a:ext cx="8715436" cy="46164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5500662" y="6216650"/>
            <a:ext cx="3643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Усть-Лабинск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25 ноября 2011 года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1142976" y="1714488"/>
            <a:ext cx="6500858" cy="24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500" y="277813"/>
            <a:ext cx="842962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поведения во время сдачи ЕГЭ и об административной ответственности за нарушение порядка проведения государственной (итоговой) аттестации</a:t>
            </a:r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2575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/>
              <a:t>запрещается иметь при себе мобильные телефоны и иные средства связи, любые электронно-вычислительные устройства, справочные материалы и дополнительные материалы, недопустимые для использования в день экзамена,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/>
              <a:t>разрешается задавать вопросы только по процедуре проведения экзамена.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smtClean="0"/>
              <a:t>  допускается выходить из аудитории по уважительной причине в сопровождении организатора, обеспечивающего порядок на этаже, (все экзаменационные материалы остаются на рабочем месте);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pic>
        <p:nvPicPr>
          <p:cNvPr id="4" name="Picture 4" descr="C:\Users\Наталья\Desktop\картинки по егэ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47675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0" y="4572009"/>
            <a:ext cx="65008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:\Users\Наталья\Desktop\картинки по егэ\blank-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C:\Users\Наталья\Desktop\картинки по егэ\dcs_11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85720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поведения во время сдачи ЕГЭ и об административной ответственности за нарушение порядка проведения государственной (итоговой) аттестации</a:t>
            </a:r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500188"/>
            <a:ext cx="8643938" cy="300037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допускается прерывание выполнения экзаменационной работы выпускником (поступающим) в случае его плохого самочувствия  по заключению бригады скорой медицинской помощи (решение о повторной сдаче ЕГЭ принимает государственная экзаменационная комиссия);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разрешается сдача экзаменационных материалов (бланков, черновиков и контрольно-измерительных материалов) досрочно по мере выполнения работы или по истечении времени ЕГЭ;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500430" y="4357694"/>
            <a:ext cx="56435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277813"/>
            <a:ext cx="87153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поведения во время сдачи ЕГЭ и об административной ответственности за нарушение порядка проведения государственной (итоговой) аттестации</a:t>
            </a:r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8643938" cy="24003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разрешается присутствие выпускников (поступающих) при упаковке экзаменационных материалов;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запрещается выполнение экзаменационной работы после объявления о сдаче экзаменационных материалов; для сдачи экзаменационных материалов необходимо сложить их на край рабочего стола и сдать ответственному организатору в аудитории в порядке очереди.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pic>
        <p:nvPicPr>
          <p:cNvPr id="14340" name="Picture 4" descr="C:\Users\Наталья\Desktop\картинки по егэ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936997" cy="295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0" y="4286256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277813"/>
            <a:ext cx="842962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поведения во время сдачи ЕГЭ и об административной ответственности за нарушение порядка проведения государственной (итоговой) аттестации</a:t>
            </a:r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857250" y="1571625"/>
            <a:ext cx="7772400" cy="2357438"/>
          </a:xfrm>
        </p:spPr>
        <p:txBody>
          <a:bodyPr/>
          <a:lstStyle/>
          <a:p>
            <a:pPr eaLnBrk="1" hangingPunct="1"/>
            <a:r>
              <a:rPr lang="ru-RU" b="1" smtClean="0"/>
              <a:t>При нарушении</a:t>
            </a:r>
            <a:r>
              <a:rPr lang="ru-RU" smtClean="0"/>
              <a:t> выпускником (поступающим) </a:t>
            </a:r>
            <a:r>
              <a:rPr lang="ru-RU" b="1" smtClean="0"/>
              <a:t>правил поведения или отказе в их выполнении</a:t>
            </a:r>
            <a:r>
              <a:rPr lang="ru-RU" smtClean="0"/>
              <a:t>, выпускник (поступающий</a:t>
            </a:r>
            <a:r>
              <a:rPr lang="ru-RU" b="1" smtClean="0"/>
              <a:t>) будет удалён с экзамена</a:t>
            </a:r>
            <a:r>
              <a:rPr lang="ru-RU" smtClean="0"/>
              <a:t> ответственным организатором в аудитории. Решение о повторной сдаче экзамена принимает государственная экзаменационная комиссия.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5364" name="Picture 4" descr="C:\Users\Наталья\Desktop\картинки по егэ\ege-ban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857760"/>
            <a:ext cx="6858048" cy="155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277813"/>
            <a:ext cx="86439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поведения во время сдачи ЕГЭ и об административной ответственности за нарушение порядка проведения государственной (итоговой) аттестации</a:t>
            </a:r>
            <a:endParaRPr lang="ru-RU" sz="24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4" descr="Гардымо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600200"/>
            <a:ext cx="8245475" cy="4530725"/>
          </a:xfrm>
          <a:effectLst>
            <a:softEdge rad="112500"/>
          </a:effectLst>
        </p:spPr>
      </p:pic>
      <p:pic>
        <p:nvPicPr>
          <p:cNvPr id="26628" name="Picture 4" descr="C:\Users\Наталья\Desktop\картинки по егэ\67994377_1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857356" y="1214422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Допускается  использование дополнительных материалов на экзаменах: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7652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8258175" cy="2928938"/>
          </a:xfrm>
        </p:spPr>
        <p:txBody>
          <a:bodyPr/>
          <a:lstStyle/>
          <a:p>
            <a:pPr lvl="1" eaLnBrk="1" hangingPunct="1"/>
            <a:r>
              <a:rPr lang="ru-RU" sz="2000" smtClean="0"/>
              <a:t>по математике – линейка, не имеющая формул;</a:t>
            </a:r>
          </a:p>
          <a:p>
            <a:pPr lvl="1" eaLnBrk="1" hangingPunct="1"/>
            <a:r>
              <a:rPr lang="ru-RU" sz="2000" smtClean="0"/>
              <a:t>по физике – непрограммируемый калькулятор, обеспечивающий выполнение всех арифметических действий, вычисление квадратного корня и тригонометрических функций (sin, cos, tg), и линейка, не имеющая формул; </a:t>
            </a:r>
          </a:p>
          <a:p>
            <a:pPr lvl="1" eaLnBrk="1" hangingPunct="1"/>
            <a:r>
              <a:rPr lang="ru-RU" sz="2000" smtClean="0"/>
              <a:t>по химии – непрограммируемый калькулятор; </a:t>
            </a:r>
          </a:p>
          <a:p>
            <a:pPr lvl="1" eaLnBrk="1" hangingPunct="1"/>
            <a:r>
              <a:rPr lang="ru-RU" sz="2000" smtClean="0"/>
              <a:t>по географии – линейка не имеющая формул, непрограммируемый калькулятор и транспортир;</a:t>
            </a:r>
          </a:p>
          <a:p>
            <a:pPr eaLnBrk="1" hangingPunct="1"/>
            <a:endParaRPr lang="ru-RU" smtClean="0"/>
          </a:p>
        </p:txBody>
      </p:sp>
      <p:pic>
        <p:nvPicPr>
          <p:cNvPr id="17412" name="Picture 4" descr="C:\Users\Наталья\Desktop\картинки по егэ\%D0%A2%D1%80%D0%B8%D0%BA%D0%BE%D0%BB%D0%BE%D1%80%20%D0%A2%D0%92%20%D0%A2%D0%A0%D0%90%D0%9D%D0%A1%D0%9F%D0%9E%D0%A0%D0%A2%D0%98%D0%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786190"/>
            <a:ext cx="28765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Наталья\Desktop\картинки по егэ\30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857628"/>
            <a:ext cx="2857520" cy="267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5" descr="C:\Users\Наталья\Desktop\картинки по егэ\kal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476750"/>
            <a:ext cx="2571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654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подачи апелляции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13" cy="2757488"/>
          </a:xfrm>
        </p:spPr>
        <p:txBody>
          <a:bodyPr/>
          <a:lstStyle/>
          <a:p>
            <a:pPr eaLnBrk="1" hangingPunct="1"/>
            <a:r>
              <a:rPr lang="ru-RU" sz="3200" smtClean="0"/>
              <a:t>Выпускник вправе подать апелляцию как </a:t>
            </a:r>
            <a:r>
              <a:rPr lang="ru-RU" sz="3200" b="1" smtClean="0"/>
              <a:t>по процедуре</a:t>
            </a:r>
            <a:r>
              <a:rPr lang="ru-RU" sz="3200" smtClean="0"/>
              <a:t> </a:t>
            </a:r>
            <a:r>
              <a:rPr lang="ru-RU" sz="3200" b="1" smtClean="0"/>
              <a:t>проведения экзаменов</a:t>
            </a:r>
            <a:r>
              <a:rPr lang="ru-RU" sz="3200" smtClean="0"/>
              <a:t>, так и </a:t>
            </a:r>
            <a:r>
              <a:rPr lang="ru-RU" sz="3200" b="1" smtClean="0"/>
              <a:t>о несогласии с полученными результатами</a:t>
            </a:r>
            <a:r>
              <a:rPr lang="ru-RU" sz="3200" smtClean="0"/>
              <a:t>.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785786" y="3286124"/>
            <a:ext cx="75009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подачи апелляции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  нарушении процедуры проведения экзамена: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 день экзамена</a:t>
            </a:r>
            <a:r>
              <a:rPr lang="ru-RU" dirty="0" smtClean="0"/>
              <a:t> после сдачи экзаменационных материалов </a:t>
            </a:r>
            <a:r>
              <a:rPr lang="ru-RU" b="1" dirty="0" smtClean="0"/>
              <a:t>до выхода из пункта проведения экзамена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результат рассмотрения апелляции выпускник получает в образовательном учреждении,  в котором получил пропуск, не позднее, чем через три дня после её подачи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928794" y="4429132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подачи апелляции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 несогласии с выставленными баллами: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течение двух рабочих дней </a:t>
            </a:r>
            <a:r>
              <a:rPr lang="ru-RU" dirty="0" smtClean="0"/>
              <a:t>со дня объявления результатов ЕГЭ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результат рассмотрения апелляции выпускник получает в образовательном учреждении, в котором получил пропуск, не позднее, чем через три  дня после её рассмотрения в конфликтной комиссии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857356" y="4429132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Наталья\Desktop\картинки по егэ\school-10year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П.27 Итоговые отметки в аттестате</a:t>
            </a:r>
            <a:r>
              <a:rPr lang="ru-RU" sz="4400" b="1" dirty="0" smtClean="0">
                <a:solidFill>
                  <a:schemeClr val="accent1"/>
                </a:solidFill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</a:rPr>
            </a:b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среднее арифметическое годовых отметок за 10, 11(12) классы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 предметы инвариантной части базисного учебного плана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предметы вариативной части учебного плана ОУ (не менее 64 часов за 10, 11 классы)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714480" y="5143512"/>
            <a:ext cx="55721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643142" y="4400559"/>
            <a:ext cx="6500858" cy="24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467600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О сроках и месте подачи заявления для участия в ЕГЭ и о выборе предметов.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  участия   в   ЕГЭ   выпускнику   необходимо подать   заявление   в школу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позднее 1 марта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указанием перечня предметов, по которым планирует сдавать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ЕГЭ. После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марта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добавлять или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менять выбранные предметы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нельзя.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п.31 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Выдается справка об обучении в ОУ</a:t>
            </a:r>
            <a:b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(форма утверждена Минобрнауки РФ)</a:t>
            </a:r>
            <a:b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не завершившим среднего (полного) общего образования,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не прошедшим государственной (итоговой) аттестации,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получившим на государственной (итоговой) аттестации неудовлетворительные результаты по русскому языку и математике,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получившим повторно неудовлетворительный результат по русскому языку или математике</a:t>
            </a:r>
            <a:endParaRPr lang="ru-RU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571900" y="4572008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chemeClr val="accent1"/>
                </a:solidFill>
              </a:rPr>
              <a:t>п.31 </a:t>
            </a:r>
            <a:r>
              <a:rPr lang="ru-RU" sz="2800" b="1" dirty="0" smtClean="0">
                <a:solidFill>
                  <a:schemeClr val="accent1"/>
                </a:solidFill>
              </a:rPr>
              <a:t>Выдается справка об обучении в ОУ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(форма утверждена Минобрнауки РФ)</a:t>
            </a:r>
            <a:r>
              <a:rPr lang="ru-RU" sz="4400" b="1" dirty="0" smtClean="0">
                <a:solidFill>
                  <a:schemeClr val="accent1"/>
                </a:solidFill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</a:rPr>
            </a:b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smtClean="0">
                <a:latin typeface="Times New Roman" pitchFamily="18" charset="0"/>
              </a:rPr>
              <a:t>п.31</a:t>
            </a:r>
            <a:r>
              <a:rPr lang="ru-RU" b="1" smtClean="0">
                <a:latin typeface="Times New Roman" pitchFamily="18" charset="0"/>
              </a:rPr>
              <a:t>	Выпускникам, получившим справку,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   предоставляется право пройти ГИА по соответствующим общеобразовательным предметам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    не ранее чем через год.</a:t>
            </a:r>
          </a:p>
          <a:p>
            <a:pPr eaLnBrk="1" hangingPunct="1"/>
            <a:endParaRPr lang="ru-RU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214678" y="4357694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экзаменов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286750" cy="45307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spc="100" dirty="0" smtClean="0"/>
              <a:t>Единый государственный экзамен по всем предметам начинается в </a:t>
            </a:r>
            <a:r>
              <a:rPr lang="ru-RU" sz="2000" b="1" spc="100" dirty="0" smtClean="0"/>
              <a:t>10:00</a:t>
            </a:r>
            <a:r>
              <a:rPr lang="ru-RU" sz="2000" spc="100" dirty="0" smtClean="0"/>
              <a:t> по местному времени во всех субъектах Российской Федерации.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spc="100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spc="100" dirty="0" smtClean="0"/>
              <a:t>240 минут - математика, литература, информатика и ИКТ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spc="100" dirty="0" smtClean="0"/>
              <a:t>210 минут - физика, история, обществознание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spc="100" dirty="0" smtClean="0"/>
              <a:t>180 минут - русский язык, биология, география, химия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spc="100" dirty="0" smtClean="0"/>
              <a:t>160 минут - иностранные языки (английский, французский, немецкий, испанский)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000" spc="1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spc="100" dirty="0" smtClean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428992" y="4714860"/>
            <a:ext cx="5572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Наталья\Desktop\картинки по егэ\svidetel_stvo_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63" y="277813"/>
            <a:ext cx="8186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действия свидетельства ЕГЭ</a:t>
            </a:r>
          </a:p>
        </p:txBody>
      </p:sp>
      <p:sp>
        <p:nvSpPr>
          <p:cNvPr id="3584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Свидетельство о ЕГЭ действует до </a:t>
            </a:r>
            <a:r>
              <a:rPr lang="ru-RU" b="1" smtClean="0"/>
              <a:t>31 декабря</a:t>
            </a:r>
            <a:r>
              <a:rPr lang="ru-RU" smtClean="0"/>
              <a:t> года, следующего за годом выпуска. Имеющие 2 и более свидетельств о результатах ЕГЭ, срок действия которых не истек, вправе самостоятельно определить актуальность свидетельств о результатах ЕГЭ, полученных ими в разные годы.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Лица, получившие свидетельство о результатах ЕГЭ и призванные в том же году в Вооруженные Силы РФ, имеют право использовать результаты ЕГЭ в течение года с момента увольнения с военной службы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5214950"/>
            <a:ext cx="55721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57150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этапах проведения ЕГЭ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928688"/>
            <a:ext cx="8643937" cy="307181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 период государственной (итоговой) аттестации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получения аттестата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необходимо сдать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 обязательных экзамена</a:t>
            </a:r>
            <a:r>
              <a:rPr lang="ru-RU" dirty="0" smtClean="0"/>
              <a:t> в форме ЕГЭ по русскому языку и математике.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Установлено </a:t>
            </a:r>
            <a:r>
              <a:rPr lang="ru-RU" b="1" dirty="0" smtClean="0"/>
              <a:t>минимальное количество баллов </a:t>
            </a:r>
            <a:r>
              <a:rPr lang="ru-RU" dirty="0" smtClean="0"/>
              <a:t>(порог успешности) по обязательным предметам ЕГЭ на 2012 год: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/>
              <a:t>по русскому языку – 36 </a:t>
            </a:r>
            <a:r>
              <a:rPr lang="ru-RU" sz="2400" dirty="0" smtClean="0"/>
              <a:t>тестовых баллов</a:t>
            </a:r>
            <a:r>
              <a:rPr lang="ru-RU" sz="2400" b="1" dirty="0" smtClean="0"/>
              <a:t>, </a:t>
            </a:r>
            <a:endParaRPr lang="ru-RU" sz="2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/>
              <a:t>по математике – 24 </a:t>
            </a:r>
            <a:r>
              <a:rPr lang="ru-RU" sz="2400" dirty="0" smtClean="0"/>
              <a:t>тестовых баллов.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Выпускник, получивший по этим предметам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меньше баллов</a:t>
            </a:r>
            <a:r>
              <a:rPr lang="ru-RU" dirty="0" smtClean="0"/>
              <a:t>  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 получает аттестат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857620" y="4714884"/>
            <a:ext cx="514350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  <p:pic>
        <p:nvPicPr>
          <p:cNvPr id="15366" name="Picture 6" descr="C:\Users\Наталья\Desktop\картинки по егэ\ege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459108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этапах проведения ЕГЭ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2328863"/>
          </a:xfrm>
        </p:spPr>
        <p:txBody>
          <a:bodyPr/>
          <a:lstStyle/>
          <a:p>
            <a:pPr eaLnBrk="1" hangingPunct="1"/>
            <a:r>
              <a:rPr lang="ru-RU" sz="1800" smtClean="0"/>
              <a:t>Если </a:t>
            </a:r>
            <a:r>
              <a:rPr lang="ru-RU" sz="1800" b="1" smtClean="0"/>
              <a:t>не преодолен</a:t>
            </a:r>
            <a:r>
              <a:rPr lang="ru-RU" sz="1800" smtClean="0"/>
              <a:t> порог успешности </a:t>
            </a:r>
            <a:r>
              <a:rPr lang="ru-RU" sz="1800" b="1" smtClean="0"/>
              <a:t>по одному из обязательных предметов</a:t>
            </a:r>
            <a:r>
              <a:rPr lang="ru-RU" sz="1800" smtClean="0"/>
              <a:t>, выпускник вправе </a:t>
            </a:r>
            <a:r>
              <a:rPr lang="ru-RU" sz="1800" b="1" smtClean="0"/>
              <a:t>пересдать</a:t>
            </a:r>
            <a:r>
              <a:rPr lang="ru-RU" sz="1800" smtClean="0"/>
              <a:t> его в текущем году </a:t>
            </a:r>
            <a:r>
              <a:rPr lang="ru-RU" sz="1800" b="1" smtClean="0"/>
              <a:t>в дополнительные дни</a:t>
            </a:r>
            <a:r>
              <a:rPr lang="ru-RU" sz="180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/>
            <a:r>
              <a:rPr lang="ru-RU" sz="1800" smtClean="0"/>
              <a:t>Если выпускник не преодолел порог успешности </a:t>
            </a:r>
            <a:r>
              <a:rPr lang="ru-RU" sz="1800" b="1" smtClean="0"/>
              <a:t>по двум обязательным предметам</a:t>
            </a:r>
            <a:r>
              <a:rPr lang="ru-RU" sz="1800" smtClean="0"/>
              <a:t>, то </a:t>
            </a:r>
            <a:r>
              <a:rPr lang="ru-RU" sz="1800" b="1" smtClean="0"/>
              <a:t>выдается справка</a:t>
            </a:r>
            <a:r>
              <a:rPr lang="ru-RU" sz="1800" smtClean="0"/>
              <a:t> об обучении, а право сдать ЕГЭ предоставляется на следующий год. 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4" descr="C:\Users\Наталья\Desktop\картинки по егэ\shkala-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071938"/>
            <a:ext cx="7786688" cy="2643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357686" y="1"/>
            <a:ext cx="4786314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этапах проведения ЕГЭ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600200"/>
            <a:ext cx="8358187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 крае ЕГЭ можно сдать по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11 предметам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ru-RU" dirty="0" smtClean="0"/>
              <a:t> русскому языку, математике, литературе, физике, химии, биологии, географии, обществознанию, истории,  иностранным языкам (английскому, немецкому, французскому, испанскому), информатике.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Выпускник может выбрать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любые предметы для сдачи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 </a:t>
            </a:r>
            <a:r>
              <a:rPr lang="ru-RU" dirty="0" smtClean="0"/>
              <a:t>Выбор  зависит  от   специальности, на которую собирается поступать.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500298" y="4400559"/>
            <a:ext cx="6500858" cy="24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Наталья\Desktop\картинки по егэ\attesta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формах сдачи  выпускных экзаменов (ЕГЭ или государственный выпускной экзамен) и получении аттестата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8258175" cy="5286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форме ЕГЭ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 </a:t>
            </a:r>
            <a:r>
              <a:rPr lang="ru-RU" sz="2000" dirty="0" smtClean="0">
                <a:solidFill>
                  <a:schemeClr val="bg1"/>
                </a:solidFill>
              </a:rPr>
              <a:t>организуется и проводится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Рособрнадзором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совместно с органами исполнительной власти субъектов Российской Федерации, осуществляющими управление в сфере образования;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форме ГВЭ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bg1"/>
                </a:solidFill>
              </a:rPr>
              <a:t>организуется и проводится </a:t>
            </a:r>
            <a:r>
              <a:rPr lang="ru-RU" sz="2000" b="1" dirty="0" smtClean="0">
                <a:solidFill>
                  <a:schemeClr val="bg1"/>
                </a:solidFill>
              </a:rPr>
              <a:t>органами исполнительной власти</a:t>
            </a:r>
            <a:r>
              <a:rPr lang="ru-RU" sz="2000" dirty="0" smtClean="0">
                <a:solidFill>
                  <a:schemeClr val="bg1"/>
                </a:solidFill>
              </a:rPr>
              <a:t> субъектов Российской Федерации, осуществляющими управление в сфере образования, образовательными учреждениями и их учредителями.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Для организации и проведения ГИА ежегодно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создаются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экзаменационные комиссии;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предметные комиссии;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конфликтные комиссии.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сдаче ГВЭ выпускниками с ограниченными возможностями здоровья </a:t>
            </a:r>
            <a:b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п.2.2.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Аттестация в обстановке исключающей влияние негативных факторов на состояние здоровья выпускников, обучающихся: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- на дому;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-в санаториях длительного лечения;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-в лечебно-профилактических учреждениях более 4 месяцев;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-дети-инвалиды.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	не ранее 1 мая.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643142" y="4400559"/>
            <a:ext cx="6500858" cy="24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результатов государственной (итоговой) аттестации </a:t>
            </a:r>
            <a:b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857250"/>
            <a:ext cx="8715375" cy="3786188"/>
          </a:xfrm>
        </p:spPr>
        <p:txBody>
          <a:bodyPr/>
          <a:lstStyle/>
          <a:p>
            <a:pPr eaLnBrk="1" hangingPunct="1"/>
            <a:r>
              <a:rPr lang="ru-RU" smtClean="0"/>
              <a:t>При проведении ГИА:</a:t>
            </a:r>
          </a:p>
          <a:p>
            <a:pPr eaLnBrk="1" hangingPunct="1"/>
            <a:r>
              <a:rPr lang="ru-RU" smtClean="0"/>
              <a:t>в форме ЕГЭ используется</a:t>
            </a:r>
            <a:r>
              <a:rPr lang="ru-RU" b="1" smtClean="0"/>
              <a:t> стобалльная</a:t>
            </a:r>
            <a:r>
              <a:rPr lang="ru-RU" smtClean="0"/>
              <a:t> </a:t>
            </a:r>
            <a:r>
              <a:rPr lang="ru-RU" b="1" smtClean="0"/>
              <a:t>система </a:t>
            </a:r>
            <a:r>
              <a:rPr lang="ru-RU" smtClean="0"/>
              <a:t>оценки</a:t>
            </a:r>
          </a:p>
          <a:p>
            <a:pPr eaLnBrk="1" hangingPunct="1"/>
            <a:r>
              <a:rPr lang="ru-RU" smtClean="0"/>
              <a:t>в форме ГВЭ -</a:t>
            </a:r>
            <a:r>
              <a:rPr lang="ru-RU" b="1" smtClean="0"/>
              <a:t> пятибалльная</a:t>
            </a:r>
            <a:r>
              <a:rPr lang="ru-RU" smtClean="0"/>
              <a:t> </a:t>
            </a:r>
            <a:r>
              <a:rPr lang="ru-RU" b="1" smtClean="0"/>
              <a:t>система</a:t>
            </a:r>
            <a:r>
              <a:rPr lang="ru-RU" smtClean="0"/>
              <a:t> оценки.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Результаты ГИА</a:t>
            </a:r>
            <a:r>
              <a:rPr lang="ru-RU" smtClean="0"/>
              <a:t> признаются </a:t>
            </a:r>
            <a:r>
              <a:rPr lang="ru-RU" b="1" smtClean="0"/>
              <a:t>удовлетворительными</a:t>
            </a:r>
            <a:r>
              <a:rPr lang="ru-RU" smtClean="0"/>
              <a:t> в случае, если выпускник </a:t>
            </a:r>
            <a:r>
              <a:rPr lang="ru-RU" b="1" smtClean="0"/>
              <a:t>по обязательным</a:t>
            </a:r>
            <a:r>
              <a:rPr lang="ru-RU" smtClean="0"/>
              <a:t> общеобразовательным предметам (русский язык и математика) </a:t>
            </a:r>
            <a:r>
              <a:rPr lang="ru-RU" b="1" smtClean="0"/>
              <a:t>при сдаче ЕГЭ</a:t>
            </a:r>
            <a:r>
              <a:rPr lang="ru-RU" smtClean="0"/>
              <a:t> набрал количество баллов </a:t>
            </a:r>
            <a:r>
              <a:rPr lang="ru-RU" b="1" smtClean="0"/>
              <a:t>не ниже минимального</a:t>
            </a:r>
            <a:r>
              <a:rPr lang="ru-RU" smtClean="0"/>
              <a:t>, а при сдаче ГВЭ получил отметки не ниже удовлетворительной (три балла).</a:t>
            </a:r>
          </a:p>
          <a:p>
            <a:pPr eaLnBrk="1" hangingPunct="1"/>
            <a:endParaRPr lang="ru-RU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357290" y="4400559"/>
            <a:ext cx="6500858" cy="24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Angsana New" pitchFamily="18" charset="-34"/>
              </a:rPr>
              <a:t>ЕГЭ - 2012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5010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поведения во время сдачи ЕГЭ и об административной ответственности за нарушение порядка проведения государственной (итоговой) аттестации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643937" cy="27574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2000" smtClean="0"/>
              <a:t>необходимо выполнять указания организаторов в аудитории,  при нарушении и отказе в их выполнении выпускник удаляется с экзамена </a:t>
            </a:r>
          </a:p>
          <a:p>
            <a:pPr eaLnBrk="1" hangingPunct="1"/>
            <a:r>
              <a:rPr lang="ru-RU" sz="2000" smtClean="0"/>
              <a:t>запрещается разговаривать, вставать  с мест, переходить на другие места, обмениваться экзаменационными материалами, скрывать экзаменационные материалы или их части при сдаче работы;</a:t>
            </a:r>
            <a:r>
              <a:rPr lang="ru-RU" sz="2200" smtClean="0"/>
              <a:t>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11269" name="Picture 5" descr="C:\Users\Наталья\Desktop\картинки по егэ\08856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2370144" cy="237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Наталья\Desktop\картинки по егэ\921195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C:\Users\Наталья\Desktop\картинки по егэ\propusk_egeh_2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929066"/>
            <a:ext cx="278608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825</TotalTime>
  <Words>1249</Words>
  <Application>Microsoft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Wingdings</vt:lpstr>
      <vt:lpstr>Wingdings 2</vt:lpstr>
      <vt:lpstr>Tw Cen MT</vt:lpstr>
      <vt:lpstr>Andalus</vt:lpstr>
      <vt:lpstr>Times New Roman</vt:lpstr>
      <vt:lpstr>Эркер</vt:lpstr>
      <vt:lpstr>Слайд 1</vt:lpstr>
      <vt:lpstr>О сроках и месте подачи заявления для участия в ЕГЭ и о выборе предметов. </vt:lpstr>
      <vt:lpstr>Об этапах проведения ЕГЭ</vt:lpstr>
      <vt:lpstr>Об этапах проведения ЕГЭ</vt:lpstr>
      <vt:lpstr>Об этапах проведения ЕГЭ</vt:lpstr>
      <vt:lpstr>О формах сдачи  выпускных экзаменов (ЕГЭ или государственный выпускной экзамен) и получении аттестата </vt:lpstr>
      <vt:lpstr>О сдаче ГВЭ выпускниками с ограниченными возможностями здоровья  </vt:lpstr>
      <vt:lpstr>Оценка результатов государственной (итоговой) аттестации  </vt:lpstr>
      <vt:lpstr>О правилах поведения во время сдачи ЕГЭ и об административной ответственности за нарушение порядка проведения государственной (итоговой) аттестации</vt:lpstr>
      <vt:lpstr>О правилах поведения во время сдачи ЕГЭ и об административной ответственности за нарушение порядка проведения государственной (итоговой) аттестации</vt:lpstr>
      <vt:lpstr>О правилах поведения во время сдачи ЕГЭ и об административной ответственности за нарушение порядка проведения государственной (итоговой) аттестации</vt:lpstr>
      <vt:lpstr>О правилах поведения во время сдачи ЕГЭ и об административной ответственности за нарушение порядка проведения государственной (итоговой) аттестации</vt:lpstr>
      <vt:lpstr>О правилах поведения во время сдачи ЕГЭ и об административной ответственности за нарушение порядка проведения государственной (итоговой) аттестации</vt:lpstr>
      <vt:lpstr>О правилах поведения во время сдачи ЕГЭ и об административной ответственности за нарушение порядка проведения государственной (итоговой) аттестации</vt:lpstr>
      <vt:lpstr>Допускается  использование дополнительных материалов на экзаменах:  </vt:lpstr>
      <vt:lpstr>Право подачи апелляции </vt:lpstr>
      <vt:lpstr>Право подачи апелляции</vt:lpstr>
      <vt:lpstr>Право подачи апелляции</vt:lpstr>
      <vt:lpstr>П.27 Итоговые отметки в аттестате </vt:lpstr>
      <vt:lpstr>п.31 Выдается справка об обучении в ОУ (форма утверждена Минобрнауки РФ) </vt:lpstr>
      <vt:lpstr>п.31 Выдается справка об обучении в ОУ (форма утверждена Минобрнауки РФ) </vt:lpstr>
      <vt:lpstr>Продолжительность экзаменов</vt:lpstr>
      <vt:lpstr>Срок действия свидетельства ЕГЭ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Социокультурное  проектирование</dc:title>
  <dc:creator>Хасан</dc:creator>
  <cp:lastModifiedBy>Пользователь</cp:lastModifiedBy>
  <cp:revision>58</cp:revision>
  <cp:lastPrinted>1601-01-01T00:00:00Z</cp:lastPrinted>
  <dcterms:created xsi:type="dcterms:W3CDTF">2006-02-12T06:04:52Z</dcterms:created>
  <dcterms:modified xsi:type="dcterms:W3CDTF">2006-01-01T03:58:22Z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